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300" r:id="rId5"/>
    <p:sldId id="301" r:id="rId6"/>
    <p:sldId id="290" r:id="rId7"/>
    <p:sldId id="260" r:id="rId8"/>
    <p:sldId id="261" r:id="rId9"/>
    <p:sldId id="328" r:id="rId10"/>
    <p:sldId id="329" r:id="rId11"/>
    <p:sldId id="264" r:id="rId12"/>
    <p:sldId id="263" r:id="rId13"/>
    <p:sldId id="302" r:id="rId14"/>
    <p:sldId id="262" r:id="rId15"/>
    <p:sldId id="303" r:id="rId16"/>
    <p:sldId id="265" r:id="rId17"/>
    <p:sldId id="266" r:id="rId18"/>
    <p:sldId id="336" r:id="rId19"/>
    <p:sldId id="337" r:id="rId20"/>
    <p:sldId id="267" r:id="rId21"/>
    <p:sldId id="268" r:id="rId22"/>
    <p:sldId id="269" r:id="rId23"/>
    <p:sldId id="270" r:id="rId24"/>
    <p:sldId id="292" r:id="rId25"/>
    <p:sldId id="304" r:id="rId26"/>
    <p:sldId id="271" r:id="rId27"/>
    <p:sldId id="305" r:id="rId28"/>
    <p:sldId id="306" r:id="rId29"/>
    <p:sldId id="272" r:id="rId30"/>
    <p:sldId id="308" r:id="rId31"/>
    <p:sldId id="307" r:id="rId32"/>
    <p:sldId id="273" r:id="rId33"/>
    <p:sldId id="309" r:id="rId34"/>
    <p:sldId id="310" r:id="rId35"/>
    <p:sldId id="330" r:id="rId36"/>
    <p:sldId id="333" r:id="rId37"/>
    <p:sldId id="331" r:id="rId38"/>
    <p:sldId id="334" r:id="rId39"/>
    <p:sldId id="335" r:id="rId40"/>
    <p:sldId id="311" r:id="rId41"/>
    <p:sldId id="312" r:id="rId42"/>
    <p:sldId id="313" r:id="rId43"/>
    <p:sldId id="275" r:id="rId44"/>
    <p:sldId id="314" r:id="rId45"/>
    <p:sldId id="315" r:id="rId46"/>
    <p:sldId id="276" r:id="rId47"/>
    <p:sldId id="316" r:id="rId48"/>
    <p:sldId id="277" r:id="rId49"/>
    <p:sldId id="278" r:id="rId50"/>
    <p:sldId id="281" r:id="rId51"/>
    <p:sldId id="280" r:id="rId52"/>
    <p:sldId id="279" r:id="rId53"/>
    <p:sldId id="327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2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20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28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7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07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12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25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42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4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18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73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rgbClr val="FFC000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61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1650" y="2420888"/>
            <a:ext cx="8246814" cy="2016224"/>
          </a:xfrm>
        </p:spPr>
        <p:txBody>
          <a:bodyPr>
            <a:noAutofit/>
          </a:bodyPr>
          <a:lstStyle/>
          <a:p>
            <a:r>
              <a:rPr lang="ru-RU" sz="5200" dirty="0" smtClean="0">
                <a:solidFill>
                  <a:schemeClr val="bg1"/>
                </a:solidFill>
                <a:latin typeface="Impact" pitchFamily="34" charset="0"/>
              </a:rPr>
              <a:t>«ЗАПИСЬ И ОБРАБОТКА ЗВУКА</a:t>
            </a:r>
            <a:br>
              <a:rPr lang="ru-RU" sz="5200" dirty="0" smtClean="0">
                <a:solidFill>
                  <a:schemeClr val="bg1"/>
                </a:solidFill>
                <a:latin typeface="Impact" pitchFamily="34" charset="0"/>
              </a:rPr>
            </a:br>
            <a:r>
              <a:rPr lang="ru-RU" sz="5200" dirty="0" smtClean="0">
                <a:solidFill>
                  <a:schemeClr val="bg1"/>
                </a:solidFill>
                <a:latin typeface="Impact" pitchFamily="34" charset="0"/>
              </a:rPr>
              <a:t>ПРИ ПОМОЩИ ПРОГРАММНО-ТЕХНИЧЕСКИХ СРЕДСТВ</a:t>
            </a:r>
            <a:r>
              <a:rPr lang="ru-RU" sz="5400" dirty="0" smtClean="0">
                <a:solidFill>
                  <a:schemeClr val="bg1"/>
                </a:solidFill>
                <a:latin typeface="Impact" pitchFamily="34" charset="0"/>
              </a:rPr>
              <a:t>»</a:t>
            </a:r>
            <a:endParaRPr lang="ru-RU" sz="5400" dirty="0">
              <a:solidFill>
                <a:schemeClr val="bg1"/>
              </a:solidFill>
              <a:latin typeface="Impact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1650" y="875980"/>
            <a:ext cx="8136904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09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7000">
              <a:schemeClr val="tx1"/>
            </a:gs>
            <a:gs pos="24000">
              <a:schemeClr val="tx1"/>
            </a:gs>
            <a:gs pos="0">
              <a:srgbClr val="00B050"/>
            </a:gs>
            <a:gs pos="100000">
              <a:srgbClr val="00B050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line-1024x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24" y="-387970"/>
            <a:ext cx="9340552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332656"/>
            <a:ext cx="3024336" cy="1143000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ЗВУК</a:t>
            </a:r>
            <a:endParaRPr lang="ru-RU" sz="8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005064"/>
            <a:ext cx="8229600" cy="452596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ЧАСТИЦЫ РАСПРОСТРАНЯЮТСЯ В ВИДЕ ПРОДОЛЬНОЙ ЗВУКОВОЙ ВОЛНЫ, СКОРОСТЬ РАСПРОСТРАНЕНИЯ КОТОРОЙ В РАЗНЫХ СРЕДАХ РАЗЛИЧНА И ЗАВИСИТ ОТ УПРУГИХ СВОЙСТВ СРЕДЫ.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57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7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147050726315162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71500"/>
            <a:ext cx="7704856" cy="57786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ХАРАКТЕРИСТИКИ ЗВУКА</a:t>
            </a:r>
            <a:endParaRPr lang="ru-RU" sz="6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04864"/>
            <a:ext cx="8219256" cy="3921299"/>
          </a:xfrm>
        </p:spPr>
        <p:txBody>
          <a:bodyPr>
            <a:normAutofit/>
          </a:bodyPr>
          <a:lstStyle/>
          <a:p>
            <a:pPr algn="ctr"/>
            <a:r>
              <a:rPr lang="ru-RU" sz="5400" dirty="0">
                <a:solidFill>
                  <a:srgbClr val="00B0F0"/>
                </a:solidFill>
                <a:latin typeface="Impact" pitchFamily="34" charset="0"/>
              </a:rPr>
              <a:t>ВЫСОТА </a:t>
            </a:r>
            <a:endParaRPr lang="ru-RU" sz="5400" dirty="0" smtClean="0">
              <a:solidFill>
                <a:srgbClr val="00B0F0"/>
              </a:solidFill>
              <a:latin typeface="Impact" pitchFamily="34" charset="0"/>
            </a:endParaRPr>
          </a:p>
          <a:p>
            <a:pPr algn="ctr"/>
            <a:r>
              <a:rPr lang="ru-RU" sz="5400" dirty="0" smtClean="0">
                <a:solidFill>
                  <a:schemeClr val="bg1"/>
                </a:solidFill>
                <a:latin typeface="Impact" pitchFamily="34" charset="0"/>
              </a:rPr>
              <a:t>СИЛА </a:t>
            </a:r>
          </a:p>
          <a:p>
            <a:pPr algn="ctr"/>
            <a:r>
              <a:rPr lang="ru-RU" sz="5400" dirty="0" smtClean="0">
                <a:solidFill>
                  <a:srgbClr val="00B050"/>
                </a:solidFill>
                <a:latin typeface="Impact" pitchFamily="34" charset="0"/>
              </a:rPr>
              <a:t>ЗВУКОВОЙ </a:t>
            </a:r>
            <a:r>
              <a:rPr lang="ru-RU" sz="5400" dirty="0">
                <a:solidFill>
                  <a:srgbClr val="00B050"/>
                </a:solidFill>
                <a:latin typeface="Impact" pitchFamily="34" charset="0"/>
              </a:rPr>
              <a:t>СПЕКТР</a:t>
            </a:r>
            <a:endParaRPr lang="ru-RU" sz="5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43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E:\РАБОТА\ПОВЫШЕНИЕ ВЫСШАЯ\презентация\22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05" y="260648"/>
            <a:ext cx="8047543" cy="6055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871" y="4293096"/>
            <a:ext cx="7869561" cy="1143000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7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Гц</a:t>
            </a:r>
            <a: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/>
            </a:r>
            <a:b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это 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число периодических колебаний в </a:t>
            </a: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одну секунду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5" y="260648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latin typeface="Impact" pitchFamily="34" charset="0"/>
              </a:rPr>
              <a:t>Высота </a:t>
            </a:r>
            <a:r>
              <a:rPr lang="ru-RU" sz="6000" cap="all" dirty="0">
                <a:solidFill>
                  <a:srgbClr val="FF0000"/>
                </a:solidFill>
                <a:latin typeface="Impact" pitchFamily="34" charset="0"/>
              </a:rPr>
              <a:t>звука </a:t>
            </a:r>
            <a:endParaRPr lang="ru-RU" sz="6000" cap="all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ctr"/>
            <a:r>
              <a:rPr lang="ru-RU" sz="3600" dirty="0" smtClean="0">
                <a:solidFill>
                  <a:schemeClr val="bg1"/>
                </a:solidFill>
                <a:latin typeface="Impact" pitchFamily="34" charset="0"/>
              </a:rPr>
              <a:t>зависит </a:t>
            </a:r>
            <a:r>
              <a:rPr lang="ru-RU" sz="3600" dirty="0">
                <a:solidFill>
                  <a:schemeClr val="bg1"/>
                </a:solidFill>
                <a:latin typeface="Impact" pitchFamily="34" charset="0"/>
              </a:rPr>
              <a:t>от частоты колебаний звучащего тела, единицей измерения высоты звука является </a:t>
            </a:r>
            <a:r>
              <a:rPr lang="ru-RU" sz="3600" dirty="0" smtClean="0">
                <a:solidFill>
                  <a:schemeClr val="bg1"/>
                </a:solidFill>
                <a:latin typeface="Impact" pitchFamily="34" charset="0"/>
              </a:rPr>
              <a:t>герц.</a:t>
            </a:r>
            <a:endParaRPr lang="ru-RU" sz="3600" dirty="0">
              <a:solidFill>
                <a:srgbClr val="FF0000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56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chemeClr val="tx1"/>
            </a:gs>
            <a:gs pos="22000">
              <a:schemeClr val="tx1"/>
            </a:gs>
            <a:gs pos="0">
              <a:srgbClr val="FFC000"/>
            </a:gs>
            <a:gs pos="100000">
              <a:srgbClr val="FFC0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871" y="4293096"/>
            <a:ext cx="7869561" cy="1143000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Свыше 3000 Гц</a:t>
            </a:r>
            <a:r>
              <a:rPr lang="ru-RU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/>
            </a:r>
            <a:b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высокочастотный звук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5" y="491188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До 300 Г</a:t>
            </a:r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ц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низкие частоты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4" y="2276872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от 300 Г</a:t>
            </a:r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ц до 3000 Гц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средние частоты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49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16—20</a:t>
            </a:r>
            <a:r>
              <a:rPr lang="ru-RU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Гц до </a:t>
            </a:r>
            <a:r>
              <a:rPr lang="ru-RU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15—20</a:t>
            </a:r>
            <a:r>
              <a:rPr lang="ru-RU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кГц.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РАБОТА\ПОВЫШЕНИЕ ВЫСШАЯ\презентация\zvuk-win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54996"/>
            <a:ext cx="8494143" cy="5170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22990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chemeClr val="tx1"/>
            </a:gs>
            <a:gs pos="22000">
              <a:schemeClr val="tx1"/>
            </a:gs>
            <a:gs pos="0">
              <a:srgbClr val="FFC000"/>
            </a:gs>
            <a:gs pos="100000">
              <a:srgbClr val="FFC0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194" y="4725144"/>
            <a:ext cx="7869561" cy="1143000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СВЫШЕ 20000 Гц</a:t>
            </a:r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</a:t>
            </a:r>
            <a:r>
              <a:rPr lang="ru-RU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/>
            </a:r>
            <a:br>
              <a:rPr lang="ru-RU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ультразвук</a:t>
            </a:r>
            <a:endParaRPr lang="ru-RU" sz="5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5" y="491188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До 16 Г</a:t>
            </a: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ц</a:t>
            </a:r>
          </a:p>
          <a:p>
            <a:pPr algn="ctr"/>
            <a:r>
              <a:rPr lang="ru-RU" sz="5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инфразвук</a:t>
            </a:r>
            <a:endParaRPr lang="ru-RU" sz="5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1"/>
            </a:gs>
            <a:gs pos="30000">
              <a:schemeClr val="tx1"/>
            </a:gs>
            <a:gs pos="0">
              <a:srgbClr val="FFC000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6632"/>
            <a:ext cx="8424936" cy="6741368"/>
          </a:xfrm>
        </p:spPr>
        <p:txBody>
          <a:bodyPr>
            <a:normAutofit fontScale="55000" lnSpcReduction="20000"/>
          </a:bodyPr>
          <a:lstStyle/>
          <a:p>
            <a:pPr marL="0" indent="0">
              <a:spcAft>
                <a:spcPts val="3600"/>
              </a:spcAft>
              <a:buNone/>
            </a:pPr>
            <a:r>
              <a:rPr lang="ru-RU" sz="10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		</a:t>
            </a:r>
            <a:r>
              <a:rPr lang="ru-RU" sz="12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Сила </a:t>
            </a:r>
            <a:r>
              <a:rPr lang="ru-RU" sz="12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звука </a:t>
            </a:r>
            <a:endParaRPr lang="ru-RU" sz="12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r>
              <a:rPr lang="ru-RU" sz="5800" dirty="0">
                <a:solidFill>
                  <a:srgbClr val="92D050"/>
                </a:solidFill>
                <a:latin typeface="Impact" pitchFamily="34" charset="0"/>
              </a:rPr>
              <a:t>З</a:t>
            </a:r>
            <a:r>
              <a:rPr lang="ru-RU" sz="5800" dirty="0" smtClean="0">
                <a:solidFill>
                  <a:srgbClr val="92D050"/>
                </a:solidFill>
                <a:latin typeface="Impact" pitchFamily="34" charset="0"/>
              </a:rPr>
              <a:t>ависит </a:t>
            </a:r>
            <a:r>
              <a:rPr lang="ru-RU" sz="5800" dirty="0">
                <a:solidFill>
                  <a:srgbClr val="92D050"/>
                </a:solidFill>
                <a:latin typeface="Impact" pitchFamily="34" charset="0"/>
              </a:rPr>
              <a:t>от амплитуды звуковых </a:t>
            </a:r>
            <a:r>
              <a:rPr lang="ru-RU" sz="5800" dirty="0" smtClean="0">
                <a:solidFill>
                  <a:srgbClr val="92D050"/>
                </a:solidFill>
                <a:latin typeface="Impact" pitchFamily="34" charset="0"/>
              </a:rPr>
              <a:t>колебаний</a:t>
            </a:r>
          </a:p>
          <a:p>
            <a:endParaRPr lang="ru-RU" sz="5800" dirty="0" smtClean="0">
              <a:solidFill>
                <a:schemeClr val="bg1"/>
              </a:solidFill>
              <a:latin typeface="Impact" pitchFamily="34" charset="0"/>
            </a:endParaRPr>
          </a:p>
          <a:p>
            <a:r>
              <a:rPr lang="ru-RU" sz="5800" dirty="0" smtClean="0">
                <a:solidFill>
                  <a:srgbClr val="92D050"/>
                </a:solidFill>
                <a:latin typeface="Impact" pitchFamily="34" charset="0"/>
              </a:rPr>
              <a:t>Чем </a:t>
            </a:r>
            <a:r>
              <a:rPr lang="ru-RU" sz="5800" dirty="0">
                <a:solidFill>
                  <a:srgbClr val="92D050"/>
                </a:solidFill>
                <a:latin typeface="Impact" pitchFamily="34" charset="0"/>
              </a:rPr>
              <a:t>больше амплитуда колебаний, тем сильнее звук и </a:t>
            </a:r>
            <a:r>
              <a:rPr lang="ru-RU" sz="5800" dirty="0" smtClean="0">
                <a:solidFill>
                  <a:srgbClr val="92D050"/>
                </a:solidFill>
                <a:latin typeface="Impact" pitchFamily="34" charset="0"/>
              </a:rPr>
              <a:t>наоборот</a:t>
            </a:r>
          </a:p>
          <a:p>
            <a:endParaRPr lang="ru-RU" sz="5800" dirty="0" smtClean="0">
              <a:solidFill>
                <a:schemeClr val="bg1"/>
              </a:solidFill>
              <a:latin typeface="Impact" pitchFamily="34" charset="0"/>
            </a:endParaRPr>
          </a:p>
          <a:p>
            <a:r>
              <a:rPr lang="ru-RU" sz="5800" dirty="0">
                <a:solidFill>
                  <a:srgbClr val="92D050"/>
                </a:solidFill>
                <a:latin typeface="Impact" pitchFamily="34" charset="0"/>
              </a:rPr>
              <a:t>Силу звука измеряют в децибелах (</a:t>
            </a:r>
            <a:r>
              <a:rPr lang="ru-RU" sz="5800" dirty="0" smtClean="0">
                <a:solidFill>
                  <a:srgbClr val="92D050"/>
                </a:solidFill>
                <a:latin typeface="Impact" pitchFamily="34" charset="0"/>
              </a:rPr>
              <a:t>дБ)</a:t>
            </a:r>
          </a:p>
          <a:p>
            <a:pPr marL="0" indent="0" algn="ctr">
              <a:buNone/>
            </a:pPr>
            <a:endParaRPr lang="ru-RU" sz="5100" dirty="0" smtClean="0">
              <a:solidFill>
                <a:schemeClr val="bg1"/>
              </a:solidFill>
              <a:latin typeface="Impact" pitchFamily="34" charset="0"/>
            </a:endParaRPr>
          </a:p>
          <a:p>
            <a:r>
              <a:rPr lang="ru-RU" sz="5100" dirty="0" smtClean="0">
                <a:solidFill>
                  <a:srgbClr val="00B0F0"/>
                </a:solidFill>
                <a:latin typeface="Impact" pitchFamily="34" charset="0"/>
              </a:rPr>
              <a:t>шелест </a:t>
            </a:r>
            <a:r>
              <a:rPr lang="ru-RU" sz="5100" dirty="0">
                <a:solidFill>
                  <a:srgbClr val="00B0F0"/>
                </a:solidFill>
                <a:latin typeface="Impact" pitchFamily="34" charset="0"/>
              </a:rPr>
              <a:t>листьев составляет   — </a:t>
            </a:r>
            <a:r>
              <a:rPr lang="ru-RU" sz="5100" dirty="0" smtClean="0">
                <a:solidFill>
                  <a:srgbClr val="FF0000"/>
                </a:solidFill>
                <a:latin typeface="Impact" pitchFamily="34" charset="0"/>
              </a:rPr>
              <a:t>10 дБ</a:t>
            </a:r>
            <a:endParaRPr lang="ru-RU" sz="5100" dirty="0" smtClean="0">
              <a:solidFill>
                <a:srgbClr val="00B0F0"/>
              </a:solidFill>
              <a:latin typeface="Impact" pitchFamily="34" charset="0"/>
            </a:endParaRPr>
          </a:p>
          <a:p>
            <a:r>
              <a:rPr lang="ru-RU" sz="5100" dirty="0" smtClean="0">
                <a:solidFill>
                  <a:srgbClr val="00B0F0"/>
                </a:solidFill>
                <a:latin typeface="Impact" pitchFamily="34" charset="0"/>
              </a:rPr>
              <a:t>шепот </a:t>
            </a:r>
            <a:r>
              <a:rPr lang="ru-RU" sz="5100" dirty="0">
                <a:solidFill>
                  <a:srgbClr val="00B0F0"/>
                </a:solidFill>
                <a:latin typeface="Impact" pitchFamily="34" charset="0"/>
              </a:rPr>
              <a:t>около уха — </a:t>
            </a:r>
            <a:r>
              <a:rPr lang="ru-RU" sz="5100" dirty="0">
                <a:solidFill>
                  <a:srgbClr val="FF0000"/>
                </a:solidFill>
                <a:latin typeface="Impact" pitchFamily="34" charset="0"/>
              </a:rPr>
              <a:t>25 - 30 </a:t>
            </a:r>
            <a:r>
              <a:rPr lang="ru-RU" sz="5100" dirty="0" smtClean="0">
                <a:solidFill>
                  <a:srgbClr val="FF0000"/>
                </a:solidFill>
                <a:latin typeface="Impact" pitchFamily="34" charset="0"/>
              </a:rPr>
              <a:t>дБ  </a:t>
            </a:r>
          </a:p>
          <a:p>
            <a:r>
              <a:rPr lang="ru-RU" sz="5100" dirty="0" smtClean="0">
                <a:solidFill>
                  <a:srgbClr val="00B0F0"/>
                </a:solidFill>
                <a:latin typeface="Impact" pitchFamily="34" charset="0"/>
              </a:rPr>
              <a:t>разговорная </a:t>
            </a:r>
            <a:r>
              <a:rPr lang="ru-RU" sz="5100" dirty="0">
                <a:solidFill>
                  <a:srgbClr val="00B0F0"/>
                </a:solidFill>
                <a:latin typeface="Impact" pitchFamily="34" charset="0"/>
              </a:rPr>
              <a:t>речь средней громкости — </a:t>
            </a:r>
            <a:r>
              <a:rPr lang="ru-RU" sz="5100" dirty="0">
                <a:solidFill>
                  <a:srgbClr val="FF0000"/>
                </a:solidFill>
                <a:latin typeface="Impact" pitchFamily="34" charset="0"/>
              </a:rPr>
              <a:t>40 - 60 </a:t>
            </a:r>
            <a:r>
              <a:rPr lang="ru-RU" sz="5100" dirty="0" smtClean="0">
                <a:solidFill>
                  <a:srgbClr val="FF0000"/>
                </a:solidFill>
                <a:latin typeface="Impact" pitchFamily="34" charset="0"/>
              </a:rPr>
              <a:t>дБ  </a:t>
            </a:r>
          </a:p>
          <a:p>
            <a:r>
              <a:rPr lang="ru-RU" sz="5100" dirty="0" smtClean="0">
                <a:solidFill>
                  <a:srgbClr val="00B0F0"/>
                </a:solidFill>
                <a:latin typeface="Impact" pitchFamily="34" charset="0"/>
              </a:rPr>
              <a:t>громкая </a:t>
            </a:r>
            <a:r>
              <a:rPr lang="ru-RU" sz="5100" dirty="0">
                <a:solidFill>
                  <a:srgbClr val="00B0F0"/>
                </a:solidFill>
                <a:latin typeface="Impact" pitchFamily="34" charset="0"/>
              </a:rPr>
              <a:t>речь — </a:t>
            </a:r>
            <a:r>
              <a:rPr lang="ru-RU" sz="5100" dirty="0">
                <a:solidFill>
                  <a:srgbClr val="FF0000"/>
                </a:solidFill>
                <a:latin typeface="Impact" pitchFamily="34" charset="0"/>
              </a:rPr>
              <a:t>80 - 90 </a:t>
            </a:r>
            <a:r>
              <a:rPr lang="ru-RU" sz="5100" dirty="0" smtClean="0">
                <a:solidFill>
                  <a:srgbClr val="FF0000"/>
                </a:solidFill>
                <a:latin typeface="Impact" pitchFamily="34" charset="0"/>
              </a:rPr>
              <a:t>дБ</a:t>
            </a:r>
            <a:endParaRPr lang="ru-RU" sz="5100" dirty="0">
              <a:solidFill>
                <a:srgbClr val="FF0000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2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chemeClr val="tx1"/>
            </a:gs>
            <a:gs pos="20000">
              <a:schemeClr val="tx1"/>
            </a:gs>
            <a:gs pos="0">
              <a:srgbClr val="FFC000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Звуковой спектр</a:t>
            </a:r>
            <a:endParaRPr lang="ru-RU" sz="6600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dirty="0" smtClean="0">
                <a:solidFill>
                  <a:schemeClr val="bg1"/>
                </a:solidFill>
                <a:latin typeface="Impact" pitchFamily="34" charset="0"/>
              </a:rPr>
              <a:t>совокупность </a:t>
            </a:r>
            <a:r>
              <a:rPr lang="ru-RU" sz="4400" dirty="0">
                <a:solidFill>
                  <a:schemeClr val="bg1"/>
                </a:solidFill>
                <a:latin typeface="Impact" pitchFamily="34" charset="0"/>
              </a:rPr>
              <a:t>дополнительных колебаний </a:t>
            </a:r>
            <a:r>
              <a:rPr lang="ru-RU" sz="4400" dirty="0">
                <a:solidFill>
                  <a:srgbClr val="00B0F0"/>
                </a:solidFill>
                <a:latin typeface="Impact" pitchFamily="34" charset="0"/>
              </a:rPr>
              <a:t>(обертонов)</a:t>
            </a:r>
            <a:r>
              <a:rPr lang="ru-RU" sz="4400" dirty="0">
                <a:solidFill>
                  <a:schemeClr val="bg1"/>
                </a:solidFill>
                <a:latin typeface="Impact" pitchFamily="34" charset="0"/>
              </a:rPr>
              <a:t>,</a:t>
            </a:r>
            <a:r>
              <a:rPr lang="ru-RU" sz="4400" dirty="0">
                <a:solidFill>
                  <a:srgbClr val="00B0F0"/>
                </a:solidFill>
                <a:latin typeface="Impact" pitchFamily="34" charset="0"/>
              </a:rPr>
              <a:t> </a:t>
            </a:r>
            <a:r>
              <a:rPr lang="ru-RU" sz="4400" dirty="0">
                <a:solidFill>
                  <a:schemeClr val="bg1"/>
                </a:solidFill>
                <a:latin typeface="Impact" pitchFamily="34" charset="0"/>
              </a:rPr>
              <a:t>которые возникают в музыкальных звуках наряду с основной частотой — основным тоном</a:t>
            </a:r>
          </a:p>
        </p:txBody>
      </p:sp>
    </p:spTree>
    <p:extLst>
      <p:ext uri="{BB962C8B-B14F-4D97-AF65-F5344CB8AC3E}">
        <p14:creationId xmlns:p14="http://schemas.microsoft.com/office/powerpoint/2010/main" val="379426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chemeClr val="tx1"/>
            </a:gs>
            <a:gs pos="20000">
              <a:schemeClr val="tx1"/>
            </a:gs>
            <a:gs pos="0">
              <a:srgbClr val="FFC000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48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Интересные факты</a:t>
            </a:r>
            <a:endParaRPr lang="ru-RU" sz="4800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4896544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ru-RU" sz="2400" dirty="0">
                <a:solidFill>
                  <a:schemeClr val="bg1"/>
                </a:solidFill>
                <a:latin typeface="Impact" pitchFamily="34" charset="0"/>
              </a:rPr>
              <a:t>н</a:t>
            </a:r>
            <a:r>
              <a:rPr lang="ru-RU" sz="2400" dirty="0" smtClean="0">
                <a:solidFill>
                  <a:schemeClr val="bg1"/>
                </a:solidFill>
                <a:latin typeface="Impact" pitchFamily="34" charset="0"/>
              </a:rPr>
              <a:t>екоторые </a:t>
            </a:r>
            <a:r>
              <a:rPr lang="ru-RU" sz="2400" dirty="0">
                <a:solidFill>
                  <a:schemeClr val="bg1"/>
                </a:solidFill>
                <a:latin typeface="Impact" pitchFamily="34" charset="0"/>
              </a:rPr>
              <a:t>люди способны определять высоту звука лишь сравнив его с другим звуком, высота которого заранее </a:t>
            </a:r>
            <a:r>
              <a:rPr lang="ru-RU" sz="2400" dirty="0" smtClean="0">
                <a:solidFill>
                  <a:schemeClr val="bg1"/>
                </a:solidFill>
                <a:latin typeface="Impact" pitchFamily="34" charset="0"/>
              </a:rPr>
              <a:t>известна </a:t>
            </a:r>
            <a: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  <a:t>(относительный </a:t>
            </a:r>
            <a:r>
              <a:rPr lang="ru-RU" sz="2400" dirty="0">
                <a:solidFill>
                  <a:srgbClr val="FF0000"/>
                </a:solidFill>
                <a:latin typeface="Impact" pitchFamily="34" charset="0"/>
              </a:rPr>
              <a:t>музыкальный слух</a:t>
            </a:r>
            <a: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  <a:t>); </a:t>
            </a:r>
          </a:p>
          <a:p>
            <a:pPr>
              <a:spcAft>
                <a:spcPts val="1200"/>
              </a:spcAft>
            </a:pPr>
            <a:r>
              <a:rPr lang="ru-RU" sz="2400" dirty="0" smtClean="0">
                <a:solidFill>
                  <a:schemeClr val="bg1"/>
                </a:solidFill>
                <a:latin typeface="Impact" pitchFamily="34" charset="0"/>
              </a:rPr>
              <a:t>другие </a:t>
            </a:r>
            <a:r>
              <a:rPr lang="ru-RU" sz="2400" dirty="0">
                <a:solidFill>
                  <a:schemeClr val="bg1"/>
                </a:solidFill>
                <a:latin typeface="Impact" pitchFamily="34" charset="0"/>
              </a:rPr>
              <a:t>могут узнавать высоту звука без предварительного сопоставления его с другими звуками </a:t>
            </a:r>
            <a:r>
              <a:rPr lang="ru-RU" sz="2400" dirty="0">
                <a:solidFill>
                  <a:srgbClr val="FF0000"/>
                </a:solidFill>
                <a:latin typeface="Impact" pitchFamily="34" charset="0"/>
              </a:rPr>
              <a:t>(абсолютный музыкальный слух</a:t>
            </a:r>
            <a: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  <a:t>);</a:t>
            </a:r>
          </a:p>
          <a:p>
            <a:pPr>
              <a:spcAft>
                <a:spcPts val="1200"/>
              </a:spcAft>
            </a:pPr>
            <a:r>
              <a:rPr lang="ru-RU" sz="2400" dirty="0" smtClean="0">
                <a:solidFill>
                  <a:schemeClr val="bg1"/>
                </a:solidFill>
                <a:latin typeface="Impact" pitchFamily="3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Impact" pitchFamily="34" charset="0"/>
              </a:rPr>
              <a:t>воспринимать многоголосую музыку </a:t>
            </a:r>
            <a:r>
              <a:rPr lang="ru-RU" sz="2400" dirty="0">
                <a:solidFill>
                  <a:srgbClr val="FF0000"/>
                </a:solidFill>
                <a:latin typeface="Impact" pitchFamily="34" charset="0"/>
              </a:rPr>
              <a:t>(гармонический слух</a:t>
            </a:r>
            <a: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  <a:t>);</a:t>
            </a:r>
            <a:r>
              <a:rPr lang="ru-RU" sz="2400" dirty="0" smtClean="0">
                <a:solidFill>
                  <a:schemeClr val="bg1"/>
                </a:solidFill>
                <a:latin typeface="Impact" pitchFamily="34" charset="0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ru-RU" sz="2400" dirty="0" smtClean="0">
                <a:solidFill>
                  <a:schemeClr val="bg1"/>
                </a:solidFill>
                <a:latin typeface="Impact" pitchFamily="34" charset="0"/>
              </a:rPr>
              <a:t>а </a:t>
            </a:r>
            <a:r>
              <a:rPr lang="ru-RU" sz="2400" dirty="0">
                <a:solidFill>
                  <a:schemeClr val="bg1"/>
                </a:solidFill>
                <a:latin typeface="Impact" pitchFamily="34" charset="0"/>
              </a:rPr>
              <a:t>также представлять музыку в воображении, без ее исполнения и восприятия </a:t>
            </a:r>
            <a:r>
              <a:rPr lang="ru-RU" sz="2400" dirty="0">
                <a:solidFill>
                  <a:srgbClr val="FF0000"/>
                </a:solidFill>
                <a:latin typeface="Impact" pitchFamily="34" charset="0"/>
              </a:rPr>
              <a:t>(так называемый внутренний слух).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sz="2000" dirty="0">
                <a:solidFill>
                  <a:schemeClr val="bg1"/>
                </a:solidFill>
                <a:latin typeface="Impact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11395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chemeClr val="tx1"/>
            </a:gs>
            <a:gs pos="20000">
              <a:schemeClr val="tx1"/>
            </a:gs>
            <a:gs pos="0">
              <a:srgbClr val="FFC000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48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Интересные факты</a:t>
            </a:r>
            <a:endParaRPr lang="ru-RU" sz="4800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363272" cy="489654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dirty="0">
                <a:solidFill>
                  <a:schemeClr val="bg1"/>
                </a:solidFill>
                <a:latin typeface="Impact" pitchFamily="34" charset="0"/>
              </a:rPr>
              <a:t>Существует мнение о некотором преобладании слуховой чувствительности у мужчин</a:t>
            </a:r>
            <a:r>
              <a:rPr lang="ru-RU" sz="2800" dirty="0" smtClean="0">
                <a:solidFill>
                  <a:schemeClr val="bg1"/>
                </a:solidFill>
                <a:latin typeface="Impact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dirty="0" smtClean="0">
                <a:solidFill>
                  <a:schemeClr val="bg1"/>
                </a:solidFill>
                <a:latin typeface="Impact" pitchFamily="34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Impact" pitchFamily="34" charset="0"/>
              </a:rPr>
              <a:t>Наибольшей слуховой чувствительностью человек обладает в отношении звуков частотой </a:t>
            </a:r>
            <a:r>
              <a:rPr lang="ru-RU" sz="2800" dirty="0">
                <a:solidFill>
                  <a:srgbClr val="FF0000"/>
                </a:solidFill>
                <a:latin typeface="Impact" pitchFamily="34" charset="0"/>
              </a:rPr>
              <a:t>1—3 кГц.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dirty="0" smtClean="0">
                <a:solidFill>
                  <a:schemeClr val="bg1"/>
                </a:solidFill>
                <a:latin typeface="Impact" pitchFamily="34" charset="0"/>
              </a:rPr>
              <a:t>Максимальная </a:t>
            </a:r>
            <a:r>
              <a:rPr lang="ru-RU" sz="2800" dirty="0">
                <a:solidFill>
                  <a:schemeClr val="bg1"/>
                </a:solidFill>
                <a:latin typeface="Impact" pitchFamily="34" charset="0"/>
              </a:rPr>
              <a:t>острота звука достигается к </a:t>
            </a:r>
            <a:r>
              <a:rPr lang="ru-RU" sz="2800" dirty="0">
                <a:solidFill>
                  <a:srgbClr val="FF0000"/>
                </a:solidFill>
                <a:latin typeface="Impact" pitchFamily="34" charset="0"/>
              </a:rPr>
              <a:t>12—14 годам. </a:t>
            </a:r>
            <a:r>
              <a:rPr lang="ru-RU" sz="2800" dirty="0" smtClean="0">
                <a:solidFill>
                  <a:schemeClr val="bg1"/>
                </a:solidFill>
                <a:latin typeface="Impact" pitchFamily="34" charset="0"/>
              </a:rPr>
              <a:t>   После </a:t>
            </a:r>
            <a:r>
              <a:rPr lang="ru-RU" sz="2800" dirty="0">
                <a:solidFill>
                  <a:srgbClr val="FF0000"/>
                </a:solidFill>
                <a:latin typeface="Impact" pitchFamily="34" charset="0"/>
              </a:rPr>
              <a:t>30 лет </a:t>
            </a:r>
            <a:r>
              <a:rPr lang="ru-RU" sz="2800" dirty="0">
                <a:solidFill>
                  <a:schemeClr val="bg1"/>
                </a:solidFill>
                <a:latin typeface="Impact" pitchFamily="34" charset="0"/>
              </a:rPr>
              <a:t>– снижается.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sz="2000" dirty="0">
                <a:solidFill>
                  <a:schemeClr val="bg1"/>
                </a:solidFill>
                <a:latin typeface="Impact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1447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5000">
              <a:schemeClr val="tx1"/>
            </a:gs>
            <a:gs pos="29000">
              <a:schemeClr val="tx1"/>
            </a:gs>
            <a:gs pos="0">
              <a:srgbClr val="FFC000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>
            <a:normAutofit/>
          </a:bodyPr>
          <a:lstStyle/>
          <a:p>
            <a:r>
              <a:rPr lang="ru-RU" sz="8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ЦЕЛИ ЗАНЯТИЯ</a:t>
            </a: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132856"/>
            <a:ext cx="8280920" cy="3528392"/>
          </a:xfrm>
        </p:spPr>
        <p:txBody>
          <a:bodyPr>
            <a:normAutofit/>
          </a:bodyPr>
          <a:lstStyle/>
          <a:p>
            <a:pPr algn="l">
              <a:spcAft>
                <a:spcPts val="1200"/>
              </a:spcAft>
            </a:pPr>
            <a:r>
              <a:rPr lang="ru-RU" sz="2800" dirty="0" smtClean="0">
                <a:solidFill>
                  <a:schemeClr val="bg1"/>
                </a:solidFill>
              </a:rPr>
              <a:t>•</a:t>
            </a:r>
            <a:r>
              <a:rPr lang="ru-RU" sz="2800" dirty="0" smtClean="0">
                <a:solidFill>
                  <a:schemeClr val="bg1"/>
                </a:solidFill>
                <a:latin typeface="Impact" pitchFamily="34" charset="0"/>
              </a:rPr>
              <a:t> 	</a:t>
            </a:r>
            <a:r>
              <a:rPr lang="ru-RU" sz="3000" dirty="0" smtClean="0">
                <a:solidFill>
                  <a:schemeClr val="bg1"/>
                </a:solidFill>
                <a:latin typeface="Impact" pitchFamily="34" charset="0"/>
              </a:rPr>
              <a:t>Формирование </a:t>
            </a:r>
            <a:r>
              <a:rPr lang="ru-RU" sz="3000" dirty="0">
                <a:solidFill>
                  <a:schemeClr val="bg1"/>
                </a:solidFill>
                <a:latin typeface="Impact" pitchFamily="34" charset="0"/>
              </a:rPr>
              <a:t>у учащихся знаний об </a:t>
            </a:r>
            <a:r>
              <a:rPr lang="ru-RU" sz="3000" dirty="0" smtClean="0">
                <a:solidFill>
                  <a:schemeClr val="bg1"/>
                </a:solidFill>
                <a:latin typeface="Impact" pitchFamily="34" charset="0"/>
              </a:rPr>
              <a:t>	истории</a:t>
            </a:r>
            <a:r>
              <a:rPr lang="ru-RU" sz="3000" dirty="0">
                <a:solidFill>
                  <a:schemeClr val="bg1"/>
                </a:solidFill>
                <a:latin typeface="Impact" pitchFamily="34" charset="0"/>
              </a:rPr>
              <a:t>,  </a:t>
            </a:r>
            <a:r>
              <a:rPr lang="ru-RU" sz="3000" dirty="0" smtClean="0">
                <a:solidFill>
                  <a:schemeClr val="bg1"/>
                </a:solidFill>
                <a:latin typeface="Impact" pitchFamily="34" charset="0"/>
              </a:rPr>
              <a:t>видах</a:t>
            </a:r>
            <a:r>
              <a:rPr lang="ru-RU" sz="3000" dirty="0">
                <a:solidFill>
                  <a:schemeClr val="bg1"/>
                </a:solidFill>
                <a:latin typeface="Impact" pitchFamily="34" charset="0"/>
              </a:rPr>
              <a:t>, средствах звукозаписи</a:t>
            </a:r>
            <a:r>
              <a:rPr lang="ru-RU" sz="3000" dirty="0" smtClean="0">
                <a:solidFill>
                  <a:schemeClr val="bg1"/>
                </a:solidFill>
                <a:latin typeface="Impact" pitchFamily="34" charset="0"/>
              </a:rPr>
              <a:t>;</a:t>
            </a:r>
            <a:endParaRPr lang="ru-RU" sz="3000" dirty="0">
              <a:solidFill>
                <a:schemeClr val="bg1"/>
              </a:solidFill>
              <a:latin typeface="Impact" pitchFamily="34" charset="0"/>
            </a:endParaRPr>
          </a:p>
          <a:p>
            <a:pPr algn="l">
              <a:spcAft>
                <a:spcPts val="1200"/>
              </a:spcAft>
            </a:pPr>
            <a:r>
              <a:rPr lang="ru-RU" sz="3000" dirty="0" smtClean="0">
                <a:solidFill>
                  <a:schemeClr val="bg1"/>
                </a:solidFill>
                <a:latin typeface="Impact" pitchFamily="34" charset="0"/>
              </a:rPr>
              <a:t>• 	Сформировать </a:t>
            </a:r>
            <a:r>
              <a:rPr lang="ru-RU" sz="3000" dirty="0">
                <a:solidFill>
                  <a:schemeClr val="bg1"/>
                </a:solidFill>
                <a:latin typeface="Impact" pitchFamily="34" charset="0"/>
              </a:rPr>
              <a:t>у обучающихся навыки </a:t>
            </a:r>
            <a:r>
              <a:rPr lang="ru-RU" sz="3000" dirty="0" smtClean="0">
                <a:solidFill>
                  <a:schemeClr val="bg1"/>
                </a:solidFill>
                <a:latin typeface="Impact" pitchFamily="34" charset="0"/>
              </a:rPr>
              <a:t>	владения </a:t>
            </a:r>
            <a:r>
              <a:rPr lang="ru-RU" sz="3000" dirty="0">
                <a:solidFill>
                  <a:schemeClr val="bg1"/>
                </a:solidFill>
                <a:latin typeface="Impact" pitchFamily="34" charset="0"/>
              </a:rPr>
              <a:t>программно-техническими </a:t>
            </a:r>
            <a:r>
              <a:rPr lang="ru-RU" sz="3000" dirty="0" smtClean="0">
                <a:solidFill>
                  <a:schemeClr val="bg1"/>
                </a:solidFill>
                <a:latin typeface="Impact" pitchFamily="34" charset="0"/>
              </a:rPr>
              <a:t>	средствами </a:t>
            </a:r>
            <a:r>
              <a:rPr lang="ru-RU" sz="3000" dirty="0">
                <a:solidFill>
                  <a:schemeClr val="bg1"/>
                </a:solidFill>
                <a:latin typeface="Impact" pitchFamily="34" charset="0"/>
              </a:rPr>
              <a:t>для записи и обработки </a:t>
            </a:r>
            <a:r>
              <a:rPr lang="ru-RU" sz="3000" dirty="0" smtClean="0">
                <a:solidFill>
                  <a:schemeClr val="bg1"/>
                </a:solidFill>
                <a:latin typeface="Impact" pitchFamily="34" charset="0"/>
              </a:rPr>
              <a:t>	цифрового </a:t>
            </a:r>
            <a:r>
              <a:rPr lang="ru-RU" sz="3000" dirty="0">
                <a:solidFill>
                  <a:schemeClr val="bg1"/>
                </a:solidFill>
                <a:latin typeface="Impact" pitchFamily="34" charset="0"/>
              </a:rPr>
              <a:t>звука.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336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7000">
              <a:schemeClr val="tx1"/>
            </a:gs>
            <a:gs pos="23000">
              <a:schemeClr val="tx1"/>
            </a:gs>
            <a:gs pos="0">
              <a:srgbClr val="FFC000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Звукозапись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</a:t>
            </a:r>
            <a:endParaRPr lang="ru-RU" sz="2800" dirty="0" smtClean="0">
              <a:solidFill>
                <a:schemeClr val="bg1"/>
              </a:solidFill>
              <a:latin typeface="Impact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  <a:latin typeface="Impact" pitchFamily="34" charset="0"/>
              </a:rPr>
              <a:t>процесс </a:t>
            </a:r>
            <a:r>
              <a:rPr lang="ru-RU" dirty="0">
                <a:solidFill>
                  <a:schemeClr val="bg1"/>
                </a:solidFill>
                <a:latin typeface="Impact" pitchFamily="34" charset="0"/>
              </a:rPr>
              <a:t>сохранения колебаний в диапазоне  </a:t>
            </a:r>
            <a:r>
              <a:rPr lang="ru-RU" dirty="0">
                <a:solidFill>
                  <a:srgbClr val="FF0000"/>
                </a:solidFill>
                <a:latin typeface="Impact" pitchFamily="34" charset="0"/>
              </a:rPr>
              <a:t>20 — 20 000 Гц</a:t>
            </a:r>
            <a:r>
              <a:rPr lang="ru-RU" dirty="0">
                <a:solidFill>
                  <a:srgbClr val="00B0F0"/>
                </a:solidFill>
                <a:latin typeface="Impact" pitchFamily="34" charset="0"/>
              </a:rPr>
              <a:t> (музыки, речи или иных звуков) </a:t>
            </a:r>
            <a:r>
              <a:rPr lang="ru-RU" dirty="0">
                <a:solidFill>
                  <a:schemeClr val="bg1"/>
                </a:solidFill>
                <a:latin typeface="Impact" pitchFamily="34" charset="0"/>
              </a:rPr>
              <a:t>на каком-либо носителе </a:t>
            </a:r>
            <a:r>
              <a:rPr lang="ru-RU" dirty="0">
                <a:solidFill>
                  <a:srgbClr val="00B0F0"/>
                </a:solidFill>
                <a:latin typeface="Impact" pitchFamily="34" charset="0"/>
              </a:rPr>
              <a:t>(грампластинки, магнитная лента, компакт-диск и т. д.) </a:t>
            </a:r>
            <a:r>
              <a:rPr lang="ru-RU" dirty="0">
                <a:solidFill>
                  <a:schemeClr val="bg1"/>
                </a:solidFill>
                <a:latin typeface="Impact" pitchFamily="34" charset="0"/>
              </a:rPr>
              <a:t>с помощью специальных приборов </a:t>
            </a:r>
            <a:r>
              <a:rPr lang="ru-RU" dirty="0">
                <a:solidFill>
                  <a:srgbClr val="00B0F0"/>
                </a:solidFill>
                <a:latin typeface="Impact" pitchFamily="34" charset="0"/>
              </a:rPr>
              <a:t>(микрофон, микшерный пульт, магнитофон и т. д.).</a:t>
            </a:r>
          </a:p>
        </p:txBody>
      </p:sp>
    </p:spTree>
    <p:extLst>
      <p:ext uri="{BB962C8B-B14F-4D97-AF65-F5344CB8AC3E}">
        <p14:creationId xmlns:p14="http://schemas.microsoft.com/office/powerpoint/2010/main" val="50768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ОБОРУДОВАНИЕ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7170" name="Picture 2" descr="E:\РАБОТА\ПОВЫШЕНИЕ ВЫСШАЯ\презентация\Microphone-Transparent-PNG-Pictur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40768"/>
            <a:ext cx="3793275" cy="515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19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ОБОРУДОВАНИЕ</a:t>
            </a:r>
            <a:endParaRPr lang="ru-RU" dirty="0"/>
          </a:p>
        </p:txBody>
      </p:sp>
      <p:pic>
        <p:nvPicPr>
          <p:cNvPr id="8194" name="Picture 2" descr="E:\РАБОТА\ПОВЫШЕНИЕ ВЫСШАЯ\презентация\10148263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560840" cy="50405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16331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ОБОРУДОВАНИЕ</a:t>
            </a:r>
            <a:endParaRPr lang="ru-RU" dirty="0"/>
          </a:p>
        </p:txBody>
      </p:sp>
      <p:pic>
        <p:nvPicPr>
          <p:cNvPr id="9218" name="Picture 2" descr="E:\РАБОТА\ПОВЫШЕНИЕ ВЫСШАЯ\презентация\2369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84784"/>
            <a:ext cx="5013176" cy="5013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9593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300" dirty="0" smtClean="0">
                <a:solidFill>
                  <a:schemeClr val="bg1"/>
                </a:solidFill>
                <a:latin typeface="Impact" pitchFamily="34" charset="0"/>
              </a:rPr>
              <a:t>ИСТОРИЯ ЗВУКОЗАПИСИ</a:t>
            </a:r>
            <a:endParaRPr lang="ru-RU" sz="6300" dirty="0">
              <a:solidFill>
                <a:schemeClr val="bg1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07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1430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XIV </a:t>
            </a:r>
            <a:r>
              <a:rPr lang="ru-RU" sz="1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ВЕК</a:t>
            </a:r>
            <a:endParaRPr lang="ru-RU" sz="1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9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chemeClr val="tx1"/>
            </a:gs>
            <a:gs pos="20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948" y="116632"/>
            <a:ext cx="8229600" cy="1143000"/>
          </a:xfrm>
        </p:spPr>
        <p:txBody>
          <a:bodyPr/>
          <a:lstStyle/>
          <a:p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КАРИЛЬОН</a:t>
            </a:r>
            <a:endParaRPr lang="ru-RU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E:\РАБОТА\ПОВЫШЕНИЕ ВЫСШАЯ\презентация\DckpjGwWkAAmUj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8388424" cy="51491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2149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chemeClr val="tx1"/>
            </a:gs>
            <a:gs pos="20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948" y="116632"/>
            <a:ext cx="8229600" cy="1143000"/>
          </a:xfrm>
        </p:spPr>
        <p:txBody>
          <a:bodyPr/>
          <a:lstStyle/>
          <a:p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КАРИЛЬОН</a:t>
            </a:r>
            <a:endParaRPr lang="ru-RU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E:\85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00808"/>
            <a:ext cx="76200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97753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1430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XVIII </a:t>
            </a:r>
            <a:r>
              <a:rPr lang="ru-RU" sz="1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ВЕК</a:t>
            </a:r>
            <a:endParaRPr lang="ru-RU" sz="1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13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МУЗЫКАЛЬНАЯ ШКАТУЛКА</a:t>
            </a:r>
            <a:endParaRPr lang="ru-RU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E:\РАБОТА\ПОВЫШЕНИЕ ВЫСШАЯ\презентация\1055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776864" cy="5184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39114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АБОТА\ПОВЫШЕНИЕ ВЫСШАЯ\презентация\1465890432_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44" y="836712"/>
            <a:ext cx="9144000" cy="5138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75456" y="2420888"/>
            <a:ext cx="7772400" cy="1470025"/>
          </a:xfrm>
        </p:spPr>
        <p:txBody>
          <a:bodyPr>
            <a:noAutofit/>
          </a:bodyPr>
          <a:lstStyle/>
          <a:p>
            <a:r>
              <a:rPr lang="ru-RU" sz="8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ЗВУКИ В НАШЕЙ ЖИЗНИ</a:t>
            </a:r>
            <a:endParaRPr lang="ru-RU" sz="8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8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МУЗЫКАЛЬНАЯ ШКАТУЛКА</a:t>
            </a:r>
            <a:endParaRPr lang="ru-RU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7170" name="Picture 2" descr="E:\s-l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6940530" cy="5184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94633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1430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XIX </a:t>
            </a:r>
            <a:r>
              <a:rPr lang="ru-RU" sz="1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ВЕК</a:t>
            </a:r>
            <a:endParaRPr lang="ru-RU" sz="1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48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ТОМАС ЭДИСОН</a:t>
            </a:r>
            <a:endParaRPr lang="ru-RU" sz="5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8194" name="Picture 2" descr="E:\thomas-alva-edison-portrait-in-edison-laboratory-edison-estate-and-laboratory-fort-myers-florida-usa-1285209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304764"/>
            <a:ext cx="3528392" cy="5292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12791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ФОНОГРАФ</a:t>
            </a:r>
            <a:endParaRPr lang="ru-RU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9218" name="Picture 2" descr="E:\2017_10_22-035_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87675"/>
            <a:ext cx="7704856" cy="5136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" name="Picture 2" descr="E:\2017_10_22-035_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34" y="1387675"/>
            <a:ext cx="7704856" cy="5136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8038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ФОНОГРАФ</a:t>
            </a:r>
            <a:endParaRPr lang="ru-RU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E:\РАБОТА\ПОВЫШЕНИЕ ВЫСШАЯ\презентация\phonograp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5271796" cy="5157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71056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ПРНИЦИП ДЕЙСТВИЯ ФОНОГРАФА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  <a:ea typeface="Arial Unicode MS" pitchFamily="34" charset="-128"/>
                <a:cs typeface="Arial Unicode MS" pitchFamily="34" charset="-128"/>
              </a:rPr>
              <a:t>Для механической записи и воспроизведения звука Эдисон применил валики, покрытые оловянной фольгой. Такие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  <a:ea typeface="Arial Unicode MS" pitchFamily="34" charset="-128"/>
                <a:cs typeface="Arial Unicode MS" pitchFamily="34" charset="-128"/>
              </a:rPr>
              <a:t>фоновалики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  <a:ea typeface="Arial Unicode MS" pitchFamily="34" charset="-128"/>
                <a:cs typeface="Arial Unicode MS" pitchFamily="34" charset="-128"/>
              </a:rPr>
              <a:t> представляли собой полые цилиндры диаметром около 5 см и длиной 12 см.</a:t>
            </a:r>
          </a:p>
          <a:p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52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ПРНИЦИП ДЕЙСТВИЯ ФОНОГРАФА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5122" name="Picture 2" descr="E:\i_6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74415"/>
            <a:ext cx="7848872" cy="54526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33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7030A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ПРНИЦИП ДЕЙСТВИЯ ФОНОГРАФА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60" y="1340768"/>
            <a:ext cx="8229600" cy="4525963"/>
          </a:xfrm>
          <a:ln>
            <a:noFill/>
          </a:ln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Вращение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металлического валика осуществлялось с помощью рукоятки. Он с каждым оборотом перемещался в осевом направлении за счет винтовой резьбы на ведущем вале. На валик накладывалась оловянная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фольга.</a:t>
            </a:r>
          </a:p>
          <a:p>
            <a:pPr>
              <a:spcAft>
                <a:spcPts val="600"/>
              </a:spcAft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К ней прикасалась стальная игла, связанная с мембраной из пергамента. </a:t>
            </a: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К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мембране был прикреплен металлический конусный рупор. </a:t>
            </a: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При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записи и воспроизведении звука валик приходилось вращать вручную, не быстрее чем один оборот в минуту.</a:t>
            </a:r>
          </a:p>
          <a:p>
            <a:endParaRPr lang="ru-RU" sz="2000" dirty="0">
              <a:solidFill>
                <a:schemeClr val="bg1"/>
              </a:solidFill>
              <a:latin typeface="Impact" pitchFamily="34" charset="0"/>
            </a:endParaRPr>
          </a:p>
          <a:p>
            <a:endParaRPr lang="ru-RU" sz="2000" dirty="0">
              <a:solidFill>
                <a:schemeClr val="bg1"/>
              </a:solidFill>
              <a:latin typeface="Impact" pitchFamily="34" charset="0"/>
            </a:endParaRPr>
          </a:p>
          <a:p>
            <a:endParaRPr lang="ru-RU" sz="2000" dirty="0">
              <a:solidFill>
                <a:schemeClr val="bg1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79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E:\C-9IBbMXUAEfXDm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1841"/>
            <a:ext cx="8863934" cy="57393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9277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404664"/>
            <a:ext cx="8229600" cy="5462067"/>
          </a:xfrm>
          <a:ln>
            <a:noFill/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В качестве первого опыта звукозаписи Эдисон пропел первую строфу детской песенки "У Мери была овечка". Всё прошло удачно.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Сам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Эдисон был настолько поражён открытием, что сказал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: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"</a:t>
            </a:r>
            <a:r>
              <a:rPr lang="ru-RU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Никогда я ещё не был так ошеломлён в моей жизни. Я всегда боялся вещей, которые работают с первого раза</a:t>
            </a:r>
            <a:r>
              <a:rPr lang="ru-RU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".</a:t>
            </a:r>
            <a:endParaRPr lang="ru-RU" dirty="0">
              <a:solidFill>
                <a:srgbClr val="FFC000"/>
              </a:solidFill>
              <a:latin typeface="Impact" pitchFamily="34" charset="0"/>
            </a:endParaRPr>
          </a:p>
          <a:p>
            <a:endParaRPr lang="ru-RU" sz="2000" dirty="0">
              <a:solidFill>
                <a:schemeClr val="bg1"/>
              </a:solidFill>
              <a:latin typeface="Impact" pitchFamily="34" charset="0"/>
            </a:endParaRPr>
          </a:p>
          <a:p>
            <a:endParaRPr lang="ru-RU" sz="2000" dirty="0">
              <a:solidFill>
                <a:schemeClr val="bg1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11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924944"/>
            <a:ext cx="8229600" cy="12241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6000" dirty="0" smtClean="0">
                <a:solidFill>
                  <a:srgbClr val="FF0000"/>
                </a:solidFill>
                <a:latin typeface="Impact" pitchFamily="34" charset="0"/>
              </a:rPr>
              <a:t>ЧТО ВЫ ЗНАЕТЕ О ЗВУКЕ ?</a:t>
            </a:r>
            <a:endParaRPr lang="ru-RU" sz="6000" dirty="0">
              <a:solidFill>
                <a:srgbClr val="FF0000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22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ЭМИЛЬ БЕРЛИНЕР</a:t>
            </a:r>
            <a:endParaRPr lang="ru-RU" sz="5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0243" name="Picture 3" descr="E:\12b1d9a4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12776"/>
            <a:ext cx="4258791" cy="52577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83609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ГРАММОФОН </a:t>
            </a:r>
            <a: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1887 ГОД</a:t>
            </a:r>
            <a:endParaRPr lang="ru-RU" sz="5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0242" name="Picture 2" descr="E:\gramofon,qOn-oXVVCkyW5nxnJ8o2j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33542"/>
            <a:ext cx="6797527" cy="5013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65023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Impact" pitchFamily="34" charset="0"/>
              </a:rPr>
              <a:t>«ШЕЛЛАЧНАЯ МАССА» - </a:t>
            </a:r>
            <a:r>
              <a:rPr lang="ru-RU" sz="5400" dirty="0" smtClean="0">
                <a:solidFill>
                  <a:srgbClr val="00B0F0"/>
                </a:solidFill>
                <a:latin typeface="Impact" pitchFamily="34" charset="0"/>
              </a:rPr>
              <a:t>1896 ГОД</a:t>
            </a:r>
            <a:br>
              <a:rPr lang="ru-RU" sz="5400" dirty="0" smtClean="0">
                <a:solidFill>
                  <a:srgbClr val="00B0F0"/>
                </a:solidFill>
                <a:latin typeface="Impact" pitchFamily="34" charset="0"/>
              </a:rPr>
            </a:br>
            <a:r>
              <a:rPr lang="ru-RU" sz="5400" dirty="0" smtClean="0">
                <a:solidFill>
                  <a:srgbClr val="00B0F0"/>
                </a:solidFill>
                <a:latin typeface="Impact" pitchFamily="34" charset="0"/>
              </a:rPr>
              <a:t>ЛУИ РОЗЕНТАЛЬ</a:t>
            </a:r>
            <a:endParaRPr lang="ru-RU" sz="5400" dirty="0">
              <a:solidFill>
                <a:srgbClr val="00B0F0"/>
              </a:solidFill>
              <a:latin typeface="Impact" pitchFamily="34" charset="0"/>
            </a:endParaRPr>
          </a:p>
        </p:txBody>
      </p:sp>
      <p:pic>
        <p:nvPicPr>
          <p:cNvPr id="11266" name="Picture 2" descr="E:\image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84558"/>
            <a:ext cx="4963046" cy="4596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92475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Impact" pitchFamily="34" charset="0"/>
              </a:rPr>
              <a:t>ПАТЕФОН - </a:t>
            </a:r>
            <a:r>
              <a:rPr lang="ru-RU" sz="5400" dirty="0" smtClean="0">
                <a:solidFill>
                  <a:srgbClr val="00B0F0"/>
                </a:solidFill>
                <a:latin typeface="Impact" pitchFamily="34" charset="0"/>
              </a:rPr>
              <a:t>1907 ГОД</a:t>
            </a:r>
            <a:br>
              <a:rPr lang="ru-RU" sz="5400" dirty="0" smtClean="0">
                <a:solidFill>
                  <a:srgbClr val="00B0F0"/>
                </a:solidFill>
                <a:latin typeface="Impact" pitchFamily="34" charset="0"/>
              </a:rPr>
            </a:br>
            <a:r>
              <a:rPr lang="ru-RU" sz="5400" dirty="0" smtClean="0">
                <a:solidFill>
                  <a:srgbClr val="00B0F0"/>
                </a:solidFill>
                <a:latin typeface="Impact" pitchFamily="34" charset="0"/>
              </a:rPr>
              <a:t>ГИЛЬОН КЕМЛЕР</a:t>
            </a:r>
            <a:endParaRPr lang="ru-RU" sz="5400" dirty="0">
              <a:solidFill>
                <a:srgbClr val="00B0F0"/>
              </a:solidFill>
              <a:latin typeface="Impact" pitchFamily="34" charset="0"/>
            </a:endParaRPr>
          </a:p>
        </p:txBody>
      </p:sp>
      <p:pic>
        <p:nvPicPr>
          <p:cNvPr id="14338" name="Picture 2" descr="E:\РАБОТА\ПОВЫШЕНИЕ ВЫСШАЯ\презентация\10138376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1693000"/>
            <a:ext cx="3816424" cy="4825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11508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Impact" pitchFamily="34" charset="0"/>
              </a:rPr>
              <a:t>ЭЛЕКТРОПРОИГРЫВАТЕЛИ – </a:t>
            </a:r>
            <a:r>
              <a:rPr lang="ru-RU" sz="5400" dirty="0" smtClean="0">
                <a:solidFill>
                  <a:srgbClr val="00B0F0"/>
                </a:solidFill>
                <a:latin typeface="Impact" pitchFamily="34" charset="0"/>
              </a:rPr>
              <a:t>1950-е годы</a:t>
            </a:r>
            <a:br>
              <a:rPr lang="ru-RU" sz="5400" dirty="0" smtClean="0">
                <a:solidFill>
                  <a:srgbClr val="00B0F0"/>
                </a:solidFill>
                <a:latin typeface="Impact" pitchFamily="34" charset="0"/>
              </a:rPr>
            </a:br>
            <a:endParaRPr lang="ru-RU" sz="5400" dirty="0">
              <a:solidFill>
                <a:srgbClr val="00B0F0"/>
              </a:solidFill>
              <a:latin typeface="Impact" pitchFamily="34" charset="0"/>
            </a:endParaRPr>
          </a:p>
        </p:txBody>
      </p:sp>
      <p:pic>
        <p:nvPicPr>
          <p:cNvPr id="12290" name="Picture 2" descr="E:\d49d7ff2b0da10e852d2c2389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6302473" cy="4726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08662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496944" cy="1368152"/>
          </a:xfrm>
        </p:spPr>
        <p:txBody>
          <a:bodyPr>
            <a:noAutofit/>
          </a:bodyPr>
          <a:lstStyle/>
          <a:p>
            <a:r>
              <a:rPr lang="ru-RU" sz="54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Магнитная звукозапись</a:t>
            </a:r>
            <a:endParaRPr lang="ru-RU" sz="5400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44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528" y="249289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ОБЕРЛИН СМИТТ</a:t>
            </a:r>
            <a:b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1888 ГОД</a:t>
            </a:r>
            <a:b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5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/>
            </a:r>
            <a:br>
              <a:rPr lang="ru-RU" sz="5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5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/>
            </a:r>
            <a:br>
              <a:rPr lang="ru-RU" sz="5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/>
            </a:r>
            <a:b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/>
            </a:r>
            <a:b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ПРИНЦИП МАГНИТНОЙ ЗАПИСИ НА МАГНИТНУЮ ПРОВОЛОКУ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3314" name="Picture 2" descr="E:\obie---small-imagejpg-0e60cb8ba8f9b47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20507"/>
            <a:ext cx="2921000" cy="387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E:\Magnet-Ba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18744"/>
            <a:ext cx="3600400" cy="23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7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ТЕЛЕГРАФОН – </a:t>
            </a:r>
            <a: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1896 ГОД</a:t>
            </a:r>
            <a:b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ВАЛЬДЕМАР ПОУЛЬСЕН</a:t>
            </a:r>
            <a:endParaRPr lang="ru-RU" sz="5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E:\РАБОТА\ПОВЫШЕНИЕ ВЫСШАЯ\презентация\4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1845318"/>
            <a:ext cx="6048672" cy="4906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23486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БОБИННЫЙ МАГНИТОФОН</a:t>
            </a:r>
            <a:b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1930-е годы</a:t>
            </a:r>
            <a:endParaRPr lang="ru-RU" sz="5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6386" name="Picture 2" descr="E:\РАБОТА\ПОВЫШЕНИЕ ВЫСШАЯ\презентация\59565c3187153_0_118c7e_8ab74a2e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66448"/>
            <a:ext cx="7315200" cy="5074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95014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КАССЕТНЫЙ МАГНИТОФОН</a:t>
            </a:r>
            <a:b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1961 ГОД</a:t>
            </a:r>
            <a:endParaRPr lang="ru-RU" sz="5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7410" name="Picture 2" descr="E:\РАБОТА\ПОВЫШЕНИЕ ВЫСШАЯ\презентация\1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008" y="1772816"/>
            <a:ext cx="5373333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8309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420888"/>
            <a:ext cx="8229600" cy="12241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000" dirty="0" smtClean="0">
                <a:solidFill>
                  <a:srgbClr val="FF0000"/>
                </a:solidFill>
                <a:latin typeface="Impact" pitchFamily="34" charset="0"/>
              </a:rPr>
              <a:t>КАК ВЫ ПРЕДСТАВЛЯЕТЕ ПРОЦЕСС ЗВУКОЗАПИСИ ?</a:t>
            </a:r>
            <a:endParaRPr lang="ru-RU" sz="6000" dirty="0">
              <a:solidFill>
                <a:srgbClr val="FF0000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99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cap="all" dirty="0" smtClean="0">
                <a:solidFill>
                  <a:schemeClr val="bg1"/>
                </a:solidFill>
                <a:latin typeface="Impact" pitchFamily="34" charset="0"/>
              </a:rPr>
              <a:t>«</a:t>
            </a:r>
            <a:r>
              <a:rPr lang="en-US" sz="5400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Walkman</a:t>
            </a:r>
            <a:r>
              <a:rPr lang="ru-RU" sz="5400" cap="all" dirty="0" smtClean="0">
                <a:solidFill>
                  <a:schemeClr val="bg1"/>
                </a:solidFill>
                <a:latin typeface="Impact" pitchFamily="34" charset="0"/>
              </a:rPr>
              <a:t>»</a:t>
            </a:r>
            <a:br>
              <a:rPr lang="ru-RU" sz="5400" cap="all" dirty="0" smtClean="0">
                <a:solidFill>
                  <a:schemeClr val="bg1"/>
                </a:solidFill>
                <a:latin typeface="Impact" pitchFamily="34" charset="0"/>
              </a:rPr>
            </a:br>
            <a:r>
              <a:rPr lang="ru-RU" sz="5400" cap="all" dirty="0" smtClean="0">
                <a:solidFill>
                  <a:srgbClr val="00B0F0"/>
                </a:solidFill>
                <a:latin typeface="Impact" pitchFamily="34" charset="0"/>
              </a:rPr>
              <a:t>1979 год</a:t>
            </a:r>
            <a:endParaRPr lang="ru-RU" sz="5400" cap="all" dirty="0">
              <a:solidFill>
                <a:srgbClr val="00B0F0"/>
              </a:solidFill>
              <a:latin typeface="Impact" pitchFamily="34" charset="0"/>
            </a:endParaRPr>
          </a:p>
        </p:txBody>
      </p:sp>
      <p:pic>
        <p:nvPicPr>
          <p:cNvPr id="18434" name="Picture 2" descr="E:\РАБОТА\ПОВЫШЕНИЕ ВЫСШАЯ\презентация\sony_walk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44824"/>
            <a:ext cx="5193657" cy="4733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29399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cap="all" dirty="0" smtClean="0">
                <a:solidFill>
                  <a:srgbClr val="00B0F0"/>
                </a:solidFill>
                <a:latin typeface="Impact" pitchFamily="34" charset="0"/>
              </a:rPr>
              <a:t>1979 ГОД</a:t>
            </a:r>
            <a:endParaRPr lang="ru-RU" sz="6000" cap="all" dirty="0">
              <a:solidFill>
                <a:srgbClr val="00B0F0"/>
              </a:solidFill>
              <a:latin typeface="Impac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ТЕХНОЛОГИЯ ЛАЗЕРНОЙ ЗВУКОЗАПИСИ</a:t>
            </a:r>
            <a:endParaRPr lang="ru-RU" sz="4000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14339" name="Picture 3" descr="E: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2936"/>
            <a:ext cx="7340058" cy="135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E:\e8e81c63276bdf53714ca99dc3a2049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21" y="4725144"/>
            <a:ext cx="76200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12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chemeClr val="tx1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КОМПАКТ ДИСК - </a:t>
            </a:r>
            <a: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1982 ГОД</a:t>
            </a:r>
            <a:br>
              <a:rPr lang="ru-RU" sz="5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67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ФРГ</a:t>
            </a:r>
            <a:endParaRPr lang="ru-RU" sz="67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9458" name="Picture 2" descr="E:\РАБОТА\ПОВЫШЕНИЕ ВЫСШАЯ\презентация\adfd912acac0b83cee47448ada3f61e7_i-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850" y="1833127"/>
            <a:ext cx="6336704" cy="4741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2688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0">
              <a:schemeClr val="tx1"/>
            </a:gs>
            <a:gs pos="39000">
              <a:schemeClr val="tx1"/>
            </a:gs>
            <a:gs pos="0">
              <a:srgbClr val="92D050"/>
            </a:gs>
            <a:gs pos="100000">
              <a:srgbClr val="7030A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0070C0"/>
                </a:solidFill>
                <a:latin typeface="Impact" pitchFamily="34" charset="0"/>
              </a:rPr>
              <a:t>СПАСИБО ЗА ВНИМАНИЕ</a:t>
            </a:r>
            <a:endParaRPr lang="ru-RU" sz="6600" dirty="0">
              <a:solidFill>
                <a:srgbClr val="0070C0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16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577263" cy="1142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124745"/>
            <a:ext cx="7416824" cy="4896544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sz="10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Звук</a:t>
            </a:r>
          </a:p>
          <a:p>
            <a:pPr algn="l"/>
            <a:endParaRPr lang="ru-RU" sz="10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pPr algn="l"/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Ф</a:t>
            </a: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изическое 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явление, представляющее собой восприятие механических колебаний в твёрдой, жидкой или газообразной </a:t>
            </a: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среде.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33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1-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31" y="260648"/>
            <a:ext cx="8394958" cy="6018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7855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РАБОТА\ПОВЫШЕНИЕ ВЫСШАЯ\презентация\0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32948" cy="56886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58388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7000">
              <a:schemeClr val="tx1"/>
            </a:gs>
            <a:gs pos="24000">
              <a:schemeClr val="tx1"/>
            </a:gs>
            <a:gs pos="0">
              <a:srgbClr val="00B050"/>
            </a:gs>
            <a:gs pos="100000">
              <a:srgbClr val="00B050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332656"/>
            <a:ext cx="3024336" cy="1143000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ЗВУК</a:t>
            </a:r>
            <a:endParaRPr lang="ru-RU" sz="8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452596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АДЕКВАТНЫЙ РАЗДРАЖИТЕЛЬ СЛУХОВОЙ СИСТЕМЫ. КАК ФИЗИЧЕСКОЕ ЯВЛЕНИЕ ПРЕДСТАВЛЯЕТ СОБОЙ КОЛЕБАТЕЛЬНЫЕ ДВИЖЕНИЯ ЛЮБОГО ЗВУКА (СТРУНА), КОТОРЫЕ ПЕРЕДАЮТСЯ В ОКРУЖАЮЩЕЙ СРЕДЕ, ВЫЗЫВАЯ В НЁМ ПОСЛЕДОВАТЕЛЬНЫЕ СГУЩЕНИЯ И РАЗРЕЖЕНИЯ ЕГО ЧАСТИЦ.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77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7614</TotalTime>
  <Words>557</Words>
  <Application>Microsoft Office PowerPoint</Application>
  <PresentationFormat>Экран (4:3)</PresentationFormat>
  <Paragraphs>99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8" baseType="lpstr">
      <vt:lpstr>Arial</vt:lpstr>
      <vt:lpstr>Arial Unicode MS</vt:lpstr>
      <vt:lpstr>Calibri</vt:lpstr>
      <vt:lpstr>Impact</vt:lpstr>
      <vt:lpstr>Тема Office</vt:lpstr>
      <vt:lpstr>«ЗАПИСЬ И ОБРАБОТКА ЗВУКА ПРИ ПОМОЩИ ПРОГРАММНО-ТЕХНИЧЕСКИХ СРЕДСТВ»</vt:lpstr>
      <vt:lpstr>ЦЕЛИ ЗАНЯТИЯ</vt:lpstr>
      <vt:lpstr>ЗВУКИ В НАШЕЙ ЖИЗНИ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ЗВУК</vt:lpstr>
      <vt:lpstr>ЗВУК</vt:lpstr>
      <vt:lpstr>ХАРАКТЕРИСТИКИ ЗВУКА</vt:lpstr>
      <vt:lpstr>Гц  это число периодических колебаний в одну секунду </vt:lpstr>
      <vt:lpstr>Свыше 3000 Гц  высокочастотный звук</vt:lpstr>
      <vt:lpstr>16—20 Гц до 15—20 кГц. </vt:lpstr>
      <vt:lpstr>СВЫШЕ 20000 Гц  ультразвук</vt:lpstr>
      <vt:lpstr>Презентация PowerPoint</vt:lpstr>
      <vt:lpstr>Звуковой спектр</vt:lpstr>
      <vt:lpstr>Интересные факты</vt:lpstr>
      <vt:lpstr>Интересные факты</vt:lpstr>
      <vt:lpstr>Презентация PowerPoint</vt:lpstr>
      <vt:lpstr>ОБОРУДОВАНИЕ</vt:lpstr>
      <vt:lpstr>ОБОРУДОВАНИЕ</vt:lpstr>
      <vt:lpstr>ОБОРУДОВАНИЕ</vt:lpstr>
      <vt:lpstr>Презентация PowerPoint</vt:lpstr>
      <vt:lpstr>XIV ВЕК</vt:lpstr>
      <vt:lpstr>КАРИЛЬОН</vt:lpstr>
      <vt:lpstr>КАРИЛЬОН</vt:lpstr>
      <vt:lpstr>XVIII ВЕК</vt:lpstr>
      <vt:lpstr>МУЗЫКАЛЬНАЯ ШКАТУЛКА</vt:lpstr>
      <vt:lpstr>МУЗЫКАЛЬНАЯ ШКАТУЛКА</vt:lpstr>
      <vt:lpstr>XIX ВЕК</vt:lpstr>
      <vt:lpstr>ТОМАС ЭДИСОН</vt:lpstr>
      <vt:lpstr>ФОНОГРАФ</vt:lpstr>
      <vt:lpstr>ФОНОГРАФ</vt:lpstr>
      <vt:lpstr>ПРНИЦИП ДЕЙСТВИЯ ФОНОГРАФА</vt:lpstr>
      <vt:lpstr>ПРНИЦИП ДЕЙСТВИЯ ФОНОГРАФА</vt:lpstr>
      <vt:lpstr>ПРНИЦИП ДЕЙСТВИЯ ФОНОГРАФА</vt:lpstr>
      <vt:lpstr>Презентация PowerPoint</vt:lpstr>
      <vt:lpstr>Презентация PowerPoint</vt:lpstr>
      <vt:lpstr>ЭМИЛЬ БЕРЛИНЕР</vt:lpstr>
      <vt:lpstr>ГРАММОФОН 1887 ГОД</vt:lpstr>
      <vt:lpstr>«ШЕЛЛАЧНАЯ МАССА» - 1896 ГОД ЛУИ РОЗЕНТАЛЬ</vt:lpstr>
      <vt:lpstr>ПАТЕФОН - 1907 ГОД ГИЛЬОН КЕМЛЕР</vt:lpstr>
      <vt:lpstr>ЭЛЕКТРОПРОИГРЫВАТЕЛИ – 1950-е годы </vt:lpstr>
      <vt:lpstr>Магнитная звукозапись</vt:lpstr>
      <vt:lpstr>ОБЕРЛИН СМИТТ 1888 ГОД     ПРИНЦИП МАГНИТНОЙ ЗАПИСИ НА МАГНИТНУЮ ПРОВОЛОКУ</vt:lpstr>
      <vt:lpstr>ТЕЛЕГРАФОН – 1896 ГОД ВАЛЬДЕМАР ПОУЛЬСЕН</vt:lpstr>
      <vt:lpstr>БОБИННЫЙ МАГНИТОФОН 1930-е годы</vt:lpstr>
      <vt:lpstr>КАССЕТНЫЙ МАГНИТОФОН 1961 ГОД</vt:lpstr>
      <vt:lpstr>«Walkman» 1979 год</vt:lpstr>
      <vt:lpstr>1979 ГОД</vt:lpstr>
      <vt:lpstr>КОМПАКТ ДИСК - 1982 ГОД ФРГ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Администратор</cp:lastModifiedBy>
  <cp:revision>90</cp:revision>
  <dcterms:created xsi:type="dcterms:W3CDTF">2018-06-01T11:45:41Z</dcterms:created>
  <dcterms:modified xsi:type="dcterms:W3CDTF">2020-09-04T18:31:11Z</dcterms:modified>
</cp:coreProperties>
</file>