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B8CFA7-A74D-4C0C-82CE-EF0DDA6FCD46}">
          <p14:sldIdLst>
            <p14:sldId id="256"/>
            <p14:sldId id="272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54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0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585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2201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357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093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5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16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205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720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463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59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034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848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230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7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CB82C-F1CB-40E7-A183-8E46C44586ED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3B5D4-28AC-4BC7-88E2-0870C6925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85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slide" Target="slide2.xml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slide" Target="slide2.xml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7.xml"/><Relationship Id="rId3" Type="http://schemas.openxmlformats.org/officeDocument/2006/relationships/slide" Target="slide4.xml"/><Relationship Id="rId7" Type="http://schemas.openxmlformats.org/officeDocument/2006/relationships/slide" Target="slide9.xml"/><Relationship Id="rId12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slide" Target="slide15.xml"/><Relationship Id="rId5" Type="http://schemas.openxmlformats.org/officeDocument/2006/relationships/slide" Target="slide7.xml"/><Relationship Id="rId10" Type="http://schemas.openxmlformats.org/officeDocument/2006/relationships/slide" Target="slide13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6.gif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4"/>
            <a:ext cx="9448800" cy="3073395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Программное обеспечение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055927" y="6234545"/>
            <a:ext cx="886691" cy="48029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в конец 5">
            <a:hlinkClick r:id="rId2" action="ppaction://hlinksldjump" highlightClick="1"/>
          </p:cNvPr>
          <p:cNvSpPr/>
          <p:nvPr/>
        </p:nvSpPr>
        <p:spPr>
          <a:xfrm>
            <a:off x="11055927" y="193964"/>
            <a:ext cx="812800" cy="526472"/>
          </a:xfrm>
          <a:prstGeom prst="actionButtonE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6663" y="128273"/>
            <a:ext cx="1787044" cy="13402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0" y="465387"/>
            <a:ext cx="1513043" cy="15627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5138" y="4876799"/>
            <a:ext cx="2041236" cy="11481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3036" y="3773635"/>
            <a:ext cx="1646382" cy="12347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49671" y="302695"/>
            <a:ext cx="1888117" cy="18881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000" y="3673047"/>
            <a:ext cx="2086949" cy="138782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2254" y="1932781"/>
            <a:ext cx="1413673" cy="15157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53357" y="4549575"/>
            <a:ext cx="2427781" cy="13640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2619" y="193964"/>
            <a:ext cx="1705830" cy="113515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840866" y="6151524"/>
            <a:ext cx="3661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Преподаватель КГБ ПОУ КСК</a:t>
            </a:r>
          </a:p>
          <a:p>
            <a:r>
              <a:rPr lang="ru-RU" dirty="0" smtClean="0"/>
              <a:t>Свириденко Ю.В.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90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266" y="976657"/>
            <a:ext cx="10820400" cy="10067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 для работы в Интернете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56509"/>
            <a:ext cx="10820400" cy="45627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Браузеры – для просмотра </a:t>
            </a:r>
            <a:r>
              <a:rPr lang="en-US" dirty="0"/>
              <a:t>Web-</a:t>
            </a:r>
            <a:r>
              <a:rPr lang="ru-RU" dirty="0"/>
              <a:t>страниц на экране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Internet </a:t>
            </a:r>
            <a:r>
              <a:rPr lang="en-US" dirty="0"/>
              <a:t>Explorer – </a:t>
            </a:r>
            <a:r>
              <a:rPr lang="ru-RU" dirty="0"/>
              <a:t>бесплатно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Mozilla </a:t>
            </a:r>
            <a:r>
              <a:rPr lang="en-US" dirty="0"/>
              <a:t>Firefox – </a:t>
            </a:r>
            <a:r>
              <a:rPr lang="ru-RU" dirty="0"/>
              <a:t>бесплатно  </a:t>
            </a:r>
            <a:r>
              <a:rPr lang="en-US" dirty="0"/>
              <a:t>www.mozilla.org 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Opera </a:t>
            </a:r>
            <a:r>
              <a:rPr lang="en-US" dirty="0"/>
              <a:t>– </a:t>
            </a:r>
            <a:r>
              <a:rPr lang="ru-RU" dirty="0"/>
              <a:t>бесплатно   </a:t>
            </a:r>
            <a:r>
              <a:rPr lang="en-US" dirty="0"/>
              <a:t>www.opera.com 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Safari </a:t>
            </a:r>
            <a:r>
              <a:rPr lang="en-US" dirty="0"/>
              <a:t>– </a:t>
            </a:r>
            <a:r>
              <a:rPr lang="ru-RU" dirty="0"/>
              <a:t>бесплатно    </a:t>
            </a:r>
            <a:r>
              <a:rPr lang="en-US" dirty="0"/>
              <a:t>www.apple.com 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Chrome </a:t>
            </a:r>
            <a:r>
              <a:rPr lang="en-US" dirty="0"/>
              <a:t>– </a:t>
            </a:r>
            <a:r>
              <a:rPr lang="ru-RU" dirty="0"/>
              <a:t>бесплатно </a:t>
            </a:r>
            <a:r>
              <a:rPr lang="en-US" dirty="0"/>
              <a:t>http://www.google.com/chrome/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Почтовые </a:t>
            </a:r>
            <a:r>
              <a:rPr lang="ru-RU" dirty="0"/>
              <a:t>программы – прием и отправка </a:t>
            </a:r>
            <a:r>
              <a:rPr lang="en-US" dirty="0"/>
              <a:t>e-mail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Microsoft </a:t>
            </a:r>
            <a:r>
              <a:rPr lang="en-US" dirty="0"/>
              <a:t>Outlook Express (</a:t>
            </a:r>
            <a:r>
              <a:rPr lang="ru-RU" dirty="0"/>
              <a:t>в составе </a:t>
            </a:r>
            <a:r>
              <a:rPr lang="en-US" dirty="0"/>
              <a:t>Windows)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Microsoft </a:t>
            </a:r>
            <a:r>
              <a:rPr lang="en-US" dirty="0"/>
              <a:t>Outlook</a:t>
            </a:r>
          </a:p>
          <a:p>
            <a:r>
              <a:rPr lang="ru-RU" dirty="0" smtClean="0"/>
              <a:t>      </a:t>
            </a:r>
            <a:r>
              <a:rPr lang="en-US" dirty="0" err="1" smtClean="0"/>
              <a:t>TheBat</a:t>
            </a:r>
            <a:r>
              <a:rPr lang="en-US" dirty="0" smtClean="0"/>
              <a:t>   </a:t>
            </a:r>
            <a:r>
              <a:rPr lang="en-US" dirty="0"/>
              <a:t>www.ritlabs.com    </a:t>
            </a:r>
          </a:p>
          <a:p>
            <a:r>
              <a:rPr lang="ru-RU" dirty="0" smtClean="0"/>
              <a:t>      </a:t>
            </a:r>
            <a:r>
              <a:rPr lang="en-US" dirty="0" smtClean="0"/>
              <a:t>Mozilla </a:t>
            </a:r>
            <a:r>
              <a:rPr lang="en-US" dirty="0"/>
              <a:t>Thunderbird – </a:t>
            </a:r>
            <a:r>
              <a:rPr lang="ru-RU" dirty="0"/>
              <a:t>бесплатно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33" y="2184472"/>
            <a:ext cx="348875" cy="3943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088" y="2652743"/>
            <a:ext cx="341963" cy="3188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33" y="3045490"/>
            <a:ext cx="327172" cy="2873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115" y="3406761"/>
            <a:ext cx="317936" cy="3480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266" y="3778037"/>
            <a:ext cx="320785" cy="3253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882" y="4843723"/>
            <a:ext cx="387169" cy="3738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9633" y="5291431"/>
            <a:ext cx="339548" cy="3348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9582" y="5719165"/>
            <a:ext cx="468926" cy="3004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4954" y="6127887"/>
            <a:ext cx="421851" cy="426112"/>
          </a:xfrm>
          <a:prstGeom prst="rect">
            <a:avLst/>
          </a:prstGeom>
        </p:spPr>
      </p:pic>
      <p:sp>
        <p:nvSpPr>
          <p:cNvPr id="13" name="Управляющая кнопка: в начало 12">
            <a:hlinkClick r:id="rId11" action="ppaction://hlinksldjump" highlightClick="1"/>
          </p:cNvPr>
          <p:cNvSpPr/>
          <p:nvPr/>
        </p:nvSpPr>
        <p:spPr>
          <a:xfrm>
            <a:off x="461818" y="443345"/>
            <a:ext cx="960582" cy="50800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11065164" y="6059055"/>
            <a:ext cx="868218" cy="55418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Управляющая кнопка: назад 14">
            <a:hlinkClick r:id="" action="ppaction://hlinkshowjump?jump=previousslide" highlightClick="1"/>
          </p:cNvPr>
          <p:cNvSpPr/>
          <p:nvPr/>
        </p:nvSpPr>
        <p:spPr>
          <a:xfrm>
            <a:off x="10030692" y="6059055"/>
            <a:ext cx="849744" cy="55418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835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318" y="468810"/>
            <a:ext cx="10887364" cy="1293028"/>
          </a:xfrm>
        </p:spPr>
        <p:txBody>
          <a:bodyPr/>
          <a:lstStyle/>
          <a:p>
            <a:pPr algn="ctr"/>
            <a:r>
              <a:rPr lang="ru-RU" dirty="0"/>
              <a:t>Какие бывают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61838"/>
            <a:ext cx="10820400" cy="4657435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Свободное ПО с открытым исходным кодом (</a:t>
            </a:r>
            <a:r>
              <a:rPr lang="ru-RU" sz="2000" b="1" dirty="0" err="1"/>
              <a:t>Open</a:t>
            </a:r>
            <a:r>
              <a:rPr lang="ru-RU" sz="2000" b="1" dirty="0"/>
              <a:t> </a:t>
            </a:r>
            <a:r>
              <a:rPr lang="ru-RU" sz="2000" b="1" dirty="0" err="1"/>
              <a:t>Source</a:t>
            </a:r>
            <a:r>
              <a:rPr lang="ru-RU" sz="2000" b="1" dirty="0"/>
              <a:t>): можно бесплатно</a:t>
            </a:r>
          </a:p>
          <a:p>
            <a:r>
              <a:rPr lang="ru-RU" sz="2000" dirty="0"/>
              <a:t>запускать и использовать в любых целях</a:t>
            </a:r>
          </a:p>
          <a:p>
            <a:r>
              <a:rPr lang="ru-RU" sz="2000" dirty="0"/>
              <a:t>изучать текст программы</a:t>
            </a:r>
          </a:p>
          <a:p>
            <a:r>
              <a:rPr lang="ru-RU" sz="2000" dirty="0"/>
              <a:t>распространять (бесплатно или за плату)</a:t>
            </a:r>
          </a:p>
          <a:p>
            <a:r>
              <a:rPr lang="ru-RU" sz="2000" dirty="0"/>
              <a:t>изменять код (развитие и усовершенствование)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b="1" dirty="0"/>
              <a:t>Бесплатное ПО (</a:t>
            </a:r>
            <a:r>
              <a:rPr lang="ru-RU" b="1" dirty="0" err="1"/>
              <a:t>Freeware</a:t>
            </a:r>
            <a:r>
              <a:rPr lang="ru-RU" b="1" dirty="0"/>
              <a:t>): можно бесплатно использовать; исходного кода нет; есть ограничения на:</a:t>
            </a:r>
          </a:p>
          <a:p>
            <a:r>
              <a:rPr lang="ru-RU" dirty="0"/>
              <a:t>коммерческое использование</a:t>
            </a:r>
          </a:p>
          <a:p>
            <a:r>
              <a:rPr lang="ru-RU" dirty="0"/>
              <a:t>изменение кода</a:t>
            </a:r>
          </a:p>
          <a:p>
            <a:r>
              <a:rPr lang="ru-RU" dirty="0"/>
              <a:t>извлечение данных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532" y="4845644"/>
            <a:ext cx="1487553" cy="6950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5205" y="5424577"/>
            <a:ext cx="816935" cy="719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5702" y="5372756"/>
            <a:ext cx="816935" cy="8230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9193" y="2169786"/>
            <a:ext cx="627942" cy="7559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7014" y="3120045"/>
            <a:ext cx="1097375" cy="7193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7234" y="2176942"/>
            <a:ext cx="816935" cy="7620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8620" y="2176942"/>
            <a:ext cx="1585097" cy="7803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7874" y="3139227"/>
            <a:ext cx="1426588" cy="707197"/>
          </a:xfrm>
          <a:prstGeom prst="rect">
            <a:avLst/>
          </a:prstGeom>
        </p:spPr>
      </p:pic>
      <p:sp>
        <p:nvSpPr>
          <p:cNvPr id="12" name="Управляющая кнопка: в начало 11">
            <a:hlinkClick r:id="rId10" action="ppaction://hlinksldjump" highlightClick="1"/>
          </p:cNvPr>
          <p:cNvSpPr/>
          <p:nvPr/>
        </p:nvSpPr>
        <p:spPr>
          <a:xfrm>
            <a:off x="397164" y="468810"/>
            <a:ext cx="895927" cy="482535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11121160" y="5962081"/>
            <a:ext cx="803563" cy="51904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10061168" y="5962081"/>
            <a:ext cx="868218" cy="51904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600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8017" y="794359"/>
            <a:ext cx="10820400" cy="1293028"/>
          </a:xfrm>
        </p:spPr>
        <p:txBody>
          <a:bodyPr/>
          <a:lstStyle/>
          <a:p>
            <a:pPr algn="ctr"/>
            <a:r>
              <a:rPr lang="ru-RU" dirty="0"/>
              <a:t>Какие бывают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967346"/>
            <a:ext cx="10820400" cy="4251340"/>
          </a:xfrm>
        </p:spPr>
        <p:txBody>
          <a:bodyPr>
            <a:normAutofit fontScale="70000" lnSpcReduction="20000"/>
          </a:bodyPr>
          <a:lstStyle/>
          <a:p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Условно-бесплатное </a:t>
            </a:r>
            <a:r>
              <a:rPr lang="ru-RU" b="1" dirty="0"/>
              <a:t>ПО (</a:t>
            </a:r>
            <a:r>
              <a:rPr lang="ru-RU" b="1" dirty="0" err="1"/>
              <a:t>Shareware</a:t>
            </a:r>
            <a:r>
              <a:rPr lang="ru-RU" b="1" dirty="0"/>
              <a:t>): бесплатное ПО с ограничениями:</a:t>
            </a:r>
          </a:p>
          <a:p>
            <a:r>
              <a:rPr lang="ru-RU" dirty="0"/>
              <a:t>отключены некоторые функции</a:t>
            </a:r>
          </a:p>
          <a:p>
            <a:r>
              <a:rPr lang="ru-RU" dirty="0"/>
              <a:t>ограничен срок действия (30 дней)</a:t>
            </a:r>
          </a:p>
          <a:p>
            <a:r>
              <a:rPr lang="ru-RU" dirty="0"/>
              <a:t>ограничено количество запусков</a:t>
            </a:r>
          </a:p>
          <a:p>
            <a:r>
              <a:rPr lang="ru-RU" dirty="0"/>
              <a:t>раздражающие сообщения</a:t>
            </a:r>
          </a:p>
          <a:p>
            <a:r>
              <a:rPr lang="ru-RU" dirty="0"/>
              <a:t>принудительная реклама</a:t>
            </a:r>
          </a:p>
          <a:p>
            <a:r>
              <a:rPr lang="ru-RU" dirty="0"/>
              <a:t>Платная регистрация снимает ограничения.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Коммерческое </a:t>
            </a:r>
            <a:r>
              <a:rPr lang="ru-RU" b="1" dirty="0"/>
              <a:t>ПО:</a:t>
            </a:r>
          </a:p>
          <a:p>
            <a:r>
              <a:rPr lang="ru-RU" dirty="0"/>
              <a:t>плата за каждую копию</a:t>
            </a:r>
          </a:p>
          <a:p>
            <a:r>
              <a:rPr lang="ru-RU" dirty="0"/>
              <a:t>бесплатная техническая поддержка (!)</a:t>
            </a:r>
          </a:p>
          <a:p>
            <a:r>
              <a:rPr lang="ru-RU" dirty="0"/>
              <a:t>запрет на изменение кода и извлечение данных</a:t>
            </a:r>
          </a:p>
          <a:p>
            <a:r>
              <a:rPr lang="ru-RU" dirty="0"/>
              <a:t>быстрое внесение изменений (сервис-паки, новые версии)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68" y="2754362"/>
            <a:ext cx="798645" cy="5060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8204" y="3614938"/>
            <a:ext cx="585267" cy="5669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890" y="4068282"/>
            <a:ext cx="1853345" cy="4084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9836" y="2770811"/>
            <a:ext cx="1956986" cy="426757"/>
          </a:xfrm>
          <a:prstGeom prst="rect">
            <a:avLst/>
          </a:prstGeom>
        </p:spPr>
      </p:pic>
      <p:sp>
        <p:nvSpPr>
          <p:cNvPr id="8" name="Управляющая кнопка: в начало 7">
            <a:hlinkClick r:id="rId6" action="ppaction://hlinksldjump" highlightClick="1"/>
          </p:cNvPr>
          <p:cNvSpPr/>
          <p:nvPr/>
        </p:nvSpPr>
        <p:spPr>
          <a:xfrm>
            <a:off x="424873" y="415636"/>
            <a:ext cx="914400" cy="498764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1072091" y="5799434"/>
            <a:ext cx="868218" cy="54494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9938329" y="5795818"/>
            <a:ext cx="905163" cy="54494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16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в начало 4">
            <a:hlinkClick r:id="rId2" action="ppaction://hlinksldjump" highlightClick="1"/>
          </p:cNvPr>
          <p:cNvSpPr/>
          <p:nvPr/>
        </p:nvSpPr>
        <p:spPr>
          <a:xfrm>
            <a:off x="415637" y="286326"/>
            <a:ext cx="1052946" cy="646545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10669053" y="187829"/>
            <a:ext cx="914400" cy="5163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9717708" y="189677"/>
            <a:ext cx="951345" cy="51631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05349" y="396238"/>
            <a:ext cx="4528457" cy="42672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Программное обеспечение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0126" y="1436914"/>
            <a:ext cx="2037805" cy="5399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Операционные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системы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065417" y="822958"/>
            <a:ext cx="801189" cy="5442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571999" y="1436914"/>
            <a:ext cx="2969623" cy="5399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Системы технического обслуживания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>
            <a:stCxn id="3" idx="2"/>
          </p:cNvCxnSpPr>
          <p:nvPr/>
        </p:nvCxnSpPr>
        <p:spPr>
          <a:xfrm>
            <a:off x="5869578" y="822958"/>
            <a:ext cx="17416" cy="6139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874034" y="1436914"/>
            <a:ext cx="2403566" cy="5399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Прикладные программы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8072846" y="822958"/>
            <a:ext cx="1193074" cy="5442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387634" y="2316480"/>
            <a:ext cx="1715589" cy="6444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Сервисные системы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4162697" y="822958"/>
            <a:ext cx="17417" cy="13977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175863" y="2316481"/>
            <a:ext cx="2429691" cy="64443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Инструментальные системы 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7907381" y="822958"/>
            <a:ext cx="26126" cy="139772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7" idx="2"/>
          </p:cNvCxnSpPr>
          <p:nvPr/>
        </p:nvCxnSpPr>
        <p:spPr>
          <a:xfrm flipH="1">
            <a:off x="4245428" y="2960914"/>
            <a:ext cx="1" cy="25037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468583" y="3378925"/>
            <a:ext cx="2032262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Операционные среды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468581" y="4206240"/>
            <a:ext cx="2032263" cy="6444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Оболочки ОС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443050" y="5138057"/>
            <a:ext cx="2032263" cy="65314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Утилиты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30" name="Прямая соединительная линия 29"/>
          <p:cNvCxnSpPr>
            <a:stCxn id="26" idx="3"/>
          </p:cNvCxnSpPr>
          <p:nvPr/>
        </p:nvCxnSpPr>
        <p:spPr>
          <a:xfrm>
            <a:off x="3500845" y="3666308"/>
            <a:ext cx="7445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7" idx="3"/>
          </p:cNvCxnSpPr>
          <p:nvPr/>
        </p:nvCxnSpPr>
        <p:spPr>
          <a:xfrm>
            <a:off x="3500844" y="4528457"/>
            <a:ext cx="74458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28" idx="3"/>
          </p:cNvCxnSpPr>
          <p:nvPr/>
        </p:nvCxnSpPr>
        <p:spPr>
          <a:xfrm flipV="1">
            <a:off x="3475313" y="5464628"/>
            <a:ext cx="770115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stCxn id="20" idx="2"/>
          </p:cNvCxnSpPr>
          <p:nvPr/>
        </p:nvCxnSpPr>
        <p:spPr>
          <a:xfrm flipH="1">
            <a:off x="8390706" y="2960914"/>
            <a:ext cx="3" cy="27170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9160822" y="3113318"/>
            <a:ext cx="2517371" cy="71410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Системы программирования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9160822" y="3979824"/>
            <a:ext cx="2517371" cy="42672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СУБД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160822" y="4589417"/>
            <a:ext cx="2517371" cy="54864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Инструментарий 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9160822" y="5320930"/>
            <a:ext cx="2517371" cy="58347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Офисные системы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44" name="Прямая соединительная линия 43"/>
          <p:cNvCxnSpPr>
            <a:endCxn id="41" idx="1"/>
          </p:cNvCxnSpPr>
          <p:nvPr/>
        </p:nvCxnSpPr>
        <p:spPr>
          <a:xfrm flipV="1">
            <a:off x="8390706" y="5612667"/>
            <a:ext cx="770116" cy="653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endCxn id="38" idx="1"/>
          </p:cNvCxnSpPr>
          <p:nvPr/>
        </p:nvCxnSpPr>
        <p:spPr>
          <a:xfrm>
            <a:off x="8390706" y="3470369"/>
            <a:ext cx="7701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endCxn id="39" idx="1"/>
          </p:cNvCxnSpPr>
          <p:nvPr/>
        </p:nvCxnSpPr>
        <p:spPr>
          <a:xfrm>
            <a:off x="8390706" y="4193184"/>
            <a:ext cx="7701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40" idx="1"/>
          </p:cNvCxnSpPr>
          <p:nvPr/>
        </p:nvCxnSpPr>
        <p:spPr>
          <a:xfrm>
            <a:off x="8390706" y="4863737"/>
            <a:ext cx="7701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941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3524187"/>
            <a:ext cx="10820400" cy="1292351"/>
          </a:xfrm>
          <a:prstGeom prst="rect">
            <a:avLst/>
          </a:prstGeom>
        </p:spPr>
      </p:pic>
      <p:sp>
        <p:nvSpPr>
          <p:cNvPr id="6" name="Управляющая кнопка: в начало 5">
            <a:hlinkClick r:id="rId3" action="ppaction://hlinksldjump" highlightClick="1"/>
          </p:cNvPr>
          <p:cNvSpPr/>
          <p:nvPr/>
        </p:nvSpPr>
        <p:spPr>
          <a:xfrm>
            <a:off x="415636" y="406400"/>
            <a:ext cx="932873" cy="544945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10763794" y="319636"/>
            <a:ext cx="701964" cy="47105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назад 7">
            <a:hlinkClick r:id="" action="ppaction://hlinkshowjump?jump=previousslide" highlightClick="1"/>
          </p:cNvPr>
          <p:cNvSpPr/>
          <p:nvPr/>
        </p:nvSpPr>
        <p:spPr>
          <a:xfrm>
            <a:off x="9996912" y="319637"/>
            <a:ext cx="683491" cy="47105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65714" y="369248"/>
            <a:ext cx="5660572" cy="54494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Системное программное обеспечение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2903" y="1349829"/>
            <a:ext cx="2960914" cy="84473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Базовое программное обеспечение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6228" y="1349829"/>
            <a:ext cx="3283131" cy="84473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Сервисное программное обеспечение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4537166" y="931025"/>
            <a:ext cx="444137" cy="4188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297783" y="931025"/>
            <a:ext cx="383177" cy="4188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882537" y="2194560"/>
            <a:ext cx="8709" cy="262197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283131" y="2455817"/>
            <a:ext cx="2220686" cy="57476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Операционная система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83131" y="3326674"/>
            <a:ext cx="2220686" cy="59599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Операционная оболочка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283131" y="4284617"/>
            <a:ext cx="2220686" cy="8447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Сетевая операционная система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899954" y="4816538"/>
            <a:ext cx="38317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17" idx="1"/>
          </p:cNvCxnSpPr>
          <p:nvPr/>
        </p:nvCxnSpPr>
        <p:spPr>
          <a:xfrm flipV="1">
            <a:off x="2882537" y="3624673"/>
            <a:ext cx="400594" cy="68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6" idx="1"/>
          </p:cNvCxnSpPr>
          <p:nvPr/>
        </p:nvCxnSpPr>
        <p:spPr>
          <a:xfrm>
            <a:off x="2873829" y="2743200"/>
            <a:ext cx="4093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184572" y="2194560"/>
            <a:ext cx="0" cy="38326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7959633" y="2455817"/>
            <a:ext cx="3265715" cy="64443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Программы диагностики работоспособности ПК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959633" y="3226187"/>
            <a:ext cx="3265715" cy="59599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Антивирусные программы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985760" y="3986534"/>
            <a:ext cx="3239588" cy="61663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Программы обслуживания дисков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85760" y="4765376"/>
            <a:ext cx="3239588" cy="65314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Программы архивирования данных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990575" y="5597523"/>
            <a:ext cx="3234773" cy="6116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Программы обслуживания сети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7177809" y="6020349"/>
            <a:ext cx="807951" cy="690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29" idx="1"/>
          </p:cNvCxnSpPr>
          <p:nvPr/>
        </p:nvCxnSpPr>
        <p:spPr>
          <a:xfrm>
            <a:off x="7184572" y="2753697"/>
            <a:ext cx="775061" cy="243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30" idx="1"/>
          </p:cNvCxnSpPr>
          <p:nvPr/>
        </p:nvCxnSpPr>
        <p:spPr>
          <a:xfrm>
            <a:off x="7184572" y="3524186"/>
            <a:ext cx="7750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>
            <a:endCxn id="31" idx="1"/>
          </p:cNvCxnSpPr>
          <p:nvPr/>
        </p:nvCxnSpPr>
        <p:spPr>
          <a:xfrm flipV="1">
            <a:off x="7184572" y="4294852"/>
            <a:ext cx="801188" cy="103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177809" y="5188329"/>
            <a:ext cx="868911" cy="166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403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5536"/>
            <a:ext cx="10820400" cy="1293028"/>
          </a:xfrm>
        </p:spPr>
        <p:txBody>
          <a:bodyPr/>
          <a:lstStyle/>
          <a:p>
            <a:pPr algn="ctr"/>
            <a:r>
              <a:rPr lang="ru-RU" dirty="0"/>
              <a:t>Виды </a:t>
            </a:r>
            <a:r>
              <a:rPr lang="ru-RU" dirty="0" smtClean="0"/>
              <a:t>САПР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3880" y="1717901"/>
            <a:ext cx="10820400" cy="5181599"/>
          </a:xfrm>
        </p:spPr>
        <p:txBody>
          <a:bodyPr>
            <a:normAutofit/>
          </a:bodyPr>
          <a:lstStyle/>
          <a:p>
            <a:r>
              <a:rPr lang="ru-RU" sz="2400" b="1" dirty="0"/>
              <a:t>Интегрированные системы </a:t>
            </a:r>
            <a:r>
              <a:rPr lang="ru-RU" sz="2400" dirty="0"/>
              <a:t>- сочетают в себе возможности системы управления базами данных, табличного процессора, текстового редактора, системы деловой графики.</a:t>
            </a:r>
          </a:p>
          <a:p>
            <a:r>
              <a:rPr lang="ru-RU" sz="2400" b="1" dirty="0"/>
              <a:t>Бухгалтерские программы </a:t>
            </a:r>
            <a:r>
              <a:rPr lang="ru-RU" sz="2400" dirty="0"/>
              <a:t>– предназначены для введения бухучета, подготовки финансовой отчетности и финансового анализа.</a:t>
            </a:r>
          </a:p>
          <a:p>
            <a:r>
              <a:rPr lang="ru-RU" sz="2400" b="1" dirty="0"/>
              <a:t>Программы-оболочки</a:t>
            </a:r>
            <a:r>
              <a:rPr lang="ru-RU" sz="2400" dirty="0"/>
              <a:t> – обеспечивают удобный способ общения с компьютером. Операционные оболочки упрощают создание графических программ, предоставляя для этого большое количество удобных средств, и расширяют возможности компьютера.</a:t>
            </a:r>
          </a:p>
          <a:p>
            <a:endParaRPr lang="ru-RU" sz="2400" dirty="0"/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685800" y="424873"/>
            <a:ext cx="773545" cy="50800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0982036" y="5800437"/>
            <a:ext cx="665018" cy="4248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10166927" y="5800437"/>
            <a:ext cx="674255" cy="4248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6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755" y="233868"/>
            <a:ext cx="8429898" cy="12930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/>
              <a:t>Вспомогательные программы (утилиты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678710"/>
            <a:ext cx="10820400" cy="4814454"/>
          </a:xfrm>
        </p:spPr>
        <p:txBody>
          <a:bodyPr>
            <a:normAutofit/>
          </a:bodyPr>
          <a:lstStyle/>
          <a:p>
            <a:r>
              <a:rPr lang="ru-RU" b="1" dirty="0"/>
              <a:t>Программы-упаковщики</a:t>
            </a:r>
            <a:r>
              <a:rPr lang="ru-RU" dirty="0"/>
              <a:t> позволяют сжимать информацию на дисках, объединять копии нескольких файлов.</a:t>
            </a:r>
          </a:p>
          <a:p>
            <a:r>
              <a:rPr lang="ru-RU" b="1" dirty="0"/>
              <a:t>Программы для создания резервных копий информации на дисках </a:t>
            </a:r>
            <a:r>
              <a:rPr lang="ru-RU" dirty="0"/>
              <a:t>позволяют быстро скопировать информацию.</a:t>
            </a:r>
          </a:p>
          <a:p>
            <a:r>
              <a:rPr lang="ru-RU" b="1" dirty="0"/>
              <a:t>Антивирусные программы </a:t>
            </a:r>
            <a:r>
              <a:rPr lang="ru-RU" dirty="0"/>
              <a:t>предназначены для предотвращения заражения компьютерным вирусом и ликвидации последствий заражения вирусом.</a:t>
            </a:r>
          </a:p>
          <a:p>
            <a:r>
              <a:rPr lang="ru-RU" b="1" dirty="0"/>
              <a:t>Программы для диагностики компьютера </a:t>
            </a:r>
            <a:r>
              <a:rPr lang="ru-RU" dirty="0"/>
              <a:t>позволяют проверить конфигурацию компьютера и работоспособность.</a:t>
            </a:r>
          </a:p>
          <a:p>
            <a:r>
              <a:rPr lang="ru-RU" b="1" dirty="0"/>
              <a:t>Программы динамического сжатия дисков </a:t>
            </a:r>
            <a:r>
              <a:rPr lang="ru-RU" dirty="0"/>
              <a:t>позволяют увеличить количество информации, хранимой на диске.</a:t>
            </a:r>
          </a:p>
          <a:p>
            <a:r>
              <a:rPr lang="ru-RU" b="1" dirty="0"/>
              <a:t>Программы для автономной печати </a:t>
            </a:r>
            <a:r>
              <a:rPr lang="ru-RU" dirty="0"/>
              <a:t>позволяют распечатывать файлы на принтере параллельно с выполнением другой работы на компьютере.</a:t>
            </a:r>
          </a:p>
          <a:p>
            <a:endParaRPr lang="ru-RU" dirty="0"/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685800" y="581891"/>
            <a:ext cx="727364" cy="45258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277600" y="1024099"/>
            <a:ext cx="720436" cy="35098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10501745" y="1024099"/>
            <a:ext cx="720437" cy="35098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3438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81298" y="1650516"/>
            <a:ext cx="10820399" cy="2801935"/>
          </a:xfrm>
        </p:spPr>
        <p:txBody>
          <a:bodyPr>
            <a:normAutofit/>
          </a:bodyPr>
          <a:lstStyle/>
          <a:p>
            <a:pPr algn="ctr"/>
            <a:r>
              <a:rPr lang="ru-RU" sz="96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9600" b="1" i="1" dirty="0">
              <a:solidFill>
                <a:srgbClr val="FF0000"/>
              </a:solidFill>
            </a:endParaRPr>
          </a:p>
        </p:txBody>
      </p:sp>
      <p:sp>
        <p:nvSpPr>
          <p:cNvPr id="6" name="Управляющая кнопка: в начало 5">
            <a:hlinkClick r:id="rId2" action="ppaction://hlinksldjump" highlightClick="1"/>
          </p:cNvPr>
          <p:cNvSpPr/>
          <p:nvPr/>
        </p:nvSpPr>
        <p:spPr>
          <a:xfrm>
            <a:off x="498764" y="360218"/>
            <a:ext cx="932872" cy="544946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461818" y="6012873"/>
            <a:ext cx="942109" cy="53570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524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991"/>
            <a:ext cx="10820400" cy="1293028"/>
          </a:xfrm>
        </p:spPr>
        <p:txBody>
          <a:bodyPr/>
          <a:lstStyle/>
          <a:p>
            <a:pPr algn="ctr"/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514764"/>
            <a:ext cx="10820400" cy="497840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hlinkClick r:id="rId2" action="ppaction://hlinksldjump"/>
              </a:rPr>
              <a:t>Общие понятия </a:t>
            </a:r>
            <a:endParaRPr lang="ru-RU" dirty="0" smtClean="0"/>
          </a:p>
          <a:p>
            <a:r>
              <a:rPr lang="ru-RU" dirty="0">
                <a:hlinkClick r:id="rId3" action="ppaction://hlinksldjump"/>
              </a:rPr>
              <a:t>Классификация программного </a:t>
            </a:r>
            <a:r>
              <a:rPr lang="ru-RU" dirty="0" smtClean="0">
                <a:hlinkClick r:id="rId3" action="ppaction://hlinksldjump"/>
              </a:rPr>
              <a:t>обеспечения</a:t>
            </a:r>
            <a:endParaRPr lang="ru-RU" dirty="0" smtClean="0"/>
          </a:p>
          <a:p>
            <a:r>
              <a:rPr lang="ru-RU" dirty="0">
                <a:hlinkClick r:id="rId4" action="ppaction://hlinksldjump"/>
              </a:rPr>
              <a:t>ПО для работы с </a:t>
            </a:r>
            <a:r>
              <a:rPr lang="ru-RU" dirty="0" smtClean="0">
                <a:hlinkClick r:id="rId4" action="ppaction://hlinksldjump"/>
              </a:rPr>
              <a:t>текстом</a:t>
            </a:r>
            <a:endParaRPr lang="ru-RU" dirty="0" smtClean="0"/>
          </a:p>
          <a:p>
            <a:r>
              <a:rPr lang="ru-RU" dirty="0">
                <a:hlinkClick r:id="rId5" action="ppaction://hlinksldjump"/>
              </a:rPr>
              <a:t>ПО для обработки </a:t>
            </a:r>
            <a:r>
              <a:rPr lang="ru-RU" dirty="0" smtClean="0">
                <a:hlinkClick r:id="rId5" action="ppaction://hlinksldjump"/>
              </a:rPr>
              <a:t>изображений</a:t>
            </a:r>
            <a:endParaRPr lang="ru-RU" dirty="0" smtClean="0"/>
          </a:p>
          <a:p>
            <a:r>
              <a:rPr lang="ru-RU" dirty="0">
                <a:hlinkClick r:id="rId6" action="ppaction://hlinksldjump"/>
              </a:rPr>
              <a:t>Прикладное </a:t>
            </a:r>
            <a:r>
              <a:rPr lang="ru-RU" dirty="0" smtClean="0">
                <a:hlinkClick r:id="rId6" action="ppaction://hlinksldjump"/>
              </a:rPr>
              <a:t>ПО</a:t>
            </a:r>
            <a:endParaRPr lang="ru-RU" dirty="0" smtClean="0"/>
          </a:p>
          <a:p>
            <a:r>
              <a:rPr lang="ru-RU" dirty="0" smtClean="0">
                <a:hlinkClick r:id="rId7" action="ppaction://hlinksldjump"/>
              </a:rPr>
              <a:t>Офисное  ПО</a:t>
            </a:r>
            <a:endParaRPr lang="ru-RU" dirty="0" smtClean="0"/>
          </a:p>
          <a:p>
            <a:r>
              <a:rPr lang="ru-RU" dirty="0" smtClean="0">
                <a:hlinkClick r:id="rId8" action="ppaction://hlinksldjump"/>
              </a:rPr>
              <a:t>ПО для работы в Интернете</a:t>
            </a:r>
            <a:endParaRPr lang="ru-RU" dirty="0" smtClean="0"/>
          </a:p>
          <a:p>
            <a:r>
              <a:rPr lang="ru-RU" dirty="0" smtClean="0">
                <a:hlinkClick r:id="rId9" action="ppaction://hlinksldjump"/>
              </a:rPr>
              <a:t>Какие </a:t>
            </a:r>
            <a:r>
              <a:rPr lang="ru-RU" dirty="0">
                <a:hlinkClick r:id="rId9" action="ppaction://hlinksldjump"/>
              </a:rPr>
              <a:t>бывают </a:t>
            </a:r>
            <a:r>
              <a:rPr lang="ru-RU" dirty="0" smtClean="0">
                <a:hlinkClick r:id="rId9" action="ppaction://hlinksldjump"/>
              </a:rPr>
              <a:t>программы</a:t>
            </a:r>
            <a:endParaRPr lang="ru-RU" dirty="0"/>
          </a:p>
          <a:p>
            <a:r>
              <a:rPr lang="ru-RU" dirty="0" smtClean="0">
                <a:hlinkClick r:id="rId10" action="ppaction://hlinksldjump"/>
              </a:rPr>
              <a:t>Программное обеспечение </a:t>
            </a:r>
            <a:endParaRPr lang="ru-RU" dirty="0" smtClean="0"/>
          </a:p>
          <a:p>
            <a:r>
              <a:rPr lang="ru-RU" dirty="0">
                <a:hlinkClick r:id="rId11" action="ppaction://hlinksldjump"/>
              </a:rPr>
              <a:t>Виды </a:t>
            </a:r>
            <a:r>
              <a:rPr lang="ru-RU" dirty="0" smtClean="0">
                <a:hlinkClick r:id="rId11" action="ppaction://hlinksldjump"/>
              </a:rPr>
              <a:t>САПР</a:t>
            </a:r>
            <a:endParaRPr lang="ru-RU" dirty="0"/>
          </a:p>
          <a:p>
            <a:r>
              <a:rPr lang="ru-RU" dirty="0">
                <a:hlinkClick r:id="rId12" action="ppaction://hlinksldjump"/>
              </a:rPr>
              <a:t>Вспомогательные программы (утилиты</a:t>
            </a:r>
            <a:r>
              <a:rPr lang="ru-RU" dirty="0" smtClean="0">
                <a:hlinkClick r:id="rId12" action="ppaction://hlinksldjump"/>
              </a:rPr>
              <a:t>)</a:t>
            </a:r>
            <a:endParaRPr lang="ru-RU" dirty="0" smtClean="0"/>
          </a:p>
          <a:p>
            <a:r>
              <a:rPr lang="ru-RU" dirty="0" smtClean="0">
                <a:hlinkClick r:id="rId13" action="ppaction://hlinksldjump"/>
              </a:rPr>
              <a:t>Заключение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10778836" y="5985164"/>
            <a:ext cx="942109" cy="508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9901382" y="5985164"/>
            <a:ext cx="877454" cy="5080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50140" y="2386004"/>
            <a:ext cx="4770805" cy="317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368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543" y="431833"/>
            <a:ext cx="10820400" cy="1293028"/>
          </a:xfrm>
        </p:spPr>
        <p:txBody>
          <a:bodyPr/>
          <a:lstStyle/>
          <a:p>
            <a:pPr algn="ctr"/>
            <a:r>
              <a:rPr lang="ru-RU" dirty="0" smtClean="0"/>
              <a:t>ОБЩИЕ ПОНЯТИЯ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468582"/>
            <a:ext cx="10820400" cy="508923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1900" dirty="0"/>
              <a:t>Под</a:t>
            </a:r>
            <a:r>
              <a:rPr lang="ru-RU" sz="1900" b="1" dirty="0"/>
              <a:t> </a:t>
            </a:r>
            <a:r>
              <a:rPr lang="ru-RU" sz="1900" b="1" u="sng"/>
              <a:t>программным </a:t>
            </a:r>
            <a:r>
              <a:rPr lang="ru-RU" sz="1900" b="1" u="sng" smtClean="0"/>
              <a:t>обеспечением (ПО)</a:t>
            </a:r>
            <a:r>
              <a:rPr lang="ru-RU" sz="1900" smtClean="0"/>
              <a:t>  </a:t>
            </a:r>
            <a:r>
              <a:rPr lang="ru-RU" sz="1900" dirty="0"/>
              <a:t>понимается совокупность программ, выполняемых вычислительной системой.</a:t>
            </a:r>
          </a:p>
          <a:p>
            <a:pPr>
              <a:lnSpc>
                <a:spcPct val="120000"/>
              </a:lnSpc>
              <a:buNone/>
            </a:pPr>
            <a:r>
              <a:rPr lang="ru-RU" sz="1900" dirty="0"/>
              <a:t>		</a:t>
            </a:r>
            <a:endParaRPr lang="en-US" sz="1900" dirty="0"/>
          </a:p>
          <a:p>
            <a:pPr>
              <a:lnSpc>
                <a:spcPct val="80000"/>
              </a:lnSpc>
              <a:buNone/>
            </a:pPr>
            <a:r>
              <a:rPr lang="ru-RU" sz="1900" dirty="0">
                <a:solidFill>
                  <a:srgbClr val="FF0000"/>
                </a:solidFill>
              </a:rPr>
              <a:t>К программному обеспечению относится </a:t>
            </a:r>
            <a:r>
              <a:rPr lang="ru-RU" sz="1900" dirty="0"/>
              <a:t>также вся область деятельности по проектированию и разработке ПО.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Технология проектирования программ;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Методы тестирования программ;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Методы доказательства правильности программ;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Анализ качества работы программ;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Документирование программ;</a:t>
            </a:r>
            <a:endParaRPr lang="en-US" sz="1900" dirty="0"/>
          </a:p>
          <a:p>
            <a:pPr>
              <a:lnSpc>
                <a:spcPct val="80000"/>
              </a:lnSpc>
            </a:pPr>
            <a:r>
              <a:rPr lang="en-US" sz="1900" dirty="0"/>
              <a:t> </a:t>
            </a:r>
            <a:r>
              <a:rPr lang="ru-RU" sz="1900" dirty="0"/>
              <a:t>Разработка и использование программных средств</a:t>
            </a:r>
            <a:r>
              <a:rPr lang="en-US" sz="1900" dirty="0"/>
              <a:t> </a:t>
            </a:r>
            <a:r>
              <a:rPr lang="ru-RU" sz="1900" dirty="0"/>
              <a:t>и другое.</a:t>
            </a:r>
          </a:p>
          <a:p>
            <a:pPr>
              <a:lnSpc>
                <a:spcPct val="80000"/>
              </a:lnSpc>
              <a:buNone/>
            </a:pPr>
            <a:r>
              <a:rPr lang="ru-RU" sz="1900" dirty="0"/>
              <a:t>		</a:t>
            </a:r>
            <a:endParaRPr lang="en-US" sz="1900" dirty="0"/>
          </a:p>
          <a:p>
            <a:pPr>
              <a:lnSpc>
                <a:spcPct val="80000"/>
              </a:lnSpc>
              <a:buNone/>
            </a:pPr>
            <a:r>
              <a:rPr lang="ru-RU" sz="1900" dirty="0"/>
              <a:t>Программное обеспечение – неотъемлемая часть компьютерной системы. Оно является логическим продолжением технических средств. Сфера применения конкретного компьютера определяется созданным для него ПО.</a:t>
            </a:r>
          </a:p>
          <a:p>
            <a:endParaRPr lang="ru-RU" dirty="0"/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369454" y="431833"/>
            <a:ext cx="1016000" cy="572654"/>
          </a:xfrm>
          <a:prstGeom prst="actionButtonBeginning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141364" y="6077527"/>
            <a:ext cx="736600" cy="4825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10307782" y="6077527"/>
            <a:ext cx="701963" cy="48029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149" y="3012715"/>
            <a:ext cx="2083089" cy="225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16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2144" y="723499"/>
            <a:ext cx="10718800" cy="1293028"/>
          </a:xfrm>
        </p:spPr>
        <p:txBody>
          <a:bodyPr/>
          <a:lstStyle/>
          <a:p>
            <a:pPr algn="ctr"/>
            <a:r>
              <a:rPr lang="ru-RU" dirty="0" smtClean="0"/>
              <a:t>Классификация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/>
              <a:t>программного обеспечения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2372756"/>
            <a:ext cx="10820400" cy="4777508"/>
          </a:xfrm>
        </p:spPr>
        <p:txBody>
          <a:bodyPr/>
          <a:lstStyle/>
          <a:p>
            <a:r>
              <a:rPr lang="ru-RU" b="1" u="sng" dirty="0"/>
              <a:t>Программы,  работающие на компьютере, можно разделить на три категории:</a:t>
            </a:r>
          </a:p>
          <a:p>
            <a:r>
              <a:rPr lang="ru-RU" b="1" dirty="0"/>
              <a:t>прикладные программы</a:t>
            </a:r>
            <a:r>
              <a:rPr lang="ru-RU" dirty="0"/>
              <a:t>, непосредственно обеспечивающие выполнение необходимых пользователям работ: редактирование текстов, рисование картинок, обработка информационных массивов и т. д.; </a:t>
            </a:r>
          </a:p>
          <a:p>
            <a:r>
              <a:rPr lang="ru-RU" b="1" dirty="0"/>
              <a:t>системные программы</a:t>
            </a:r>
            <a:r>
              <a:rPr lang="ru-RU" dirty="0"/>
              <a:t>, выполняющие различные вспомогательные функции, например создание копии используемой информации, выдачу справочной информации о компьютера, проверку работоспособности устройств компьютера и т. д.;</a:t>
            </a:r>
          </a:p>
          <a:p>
            <a:r>
              <a:rPr lang="ru-RU" b="1" dirty="0"/>
              <a:t>вспомогательное ПО </a:t>
            </a:r>
            <a:r>
              <a:rPr lang="ru-RU" dirty="0"/>
              <a:t>(инструментальные системы и утилиты)</a:t>
            </a: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228600" y="311790"/>
            <a:ext cx="914400" cy="60960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0926617" y="5698837"/>
            <a:ext cx="794327" cy="55418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10012219" y="5698837"/>
            <a:ext cx="785091" cy="55418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145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855" y="367210"/>
            <a:ext cx="10820400" cy="1293028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/>
              <a:t>Классификация программного обеспечения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10328"/>
            <a:ext cx="10820400" cy="4590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Прикладная программа </a:t>
            </a:r>
            <a:r>
              <a:rPr lang="ru-RU" dirty="0"/>
              <a:t>– это любая конкретная программа, способствующая решению какой-либо задачи в пределах данной проблемной области.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Для </a:t>
            </a:r>
            <a:r>
              <a:rPr lang="ru-RU" dirty="0"/>
              <a:t>IBM PC разработаны и используются сотни тысяч различных прикладных программ для различных применений. Наиболее широко применяются программы:</a:t>
            </a:r>
          </a:p>
          <a:p>
            <a:r>
              <a:rPr lang="ru-RU" dirty="0"/>
              <a:t>подготовки текстов (документов) на компьютере – редакторы текстов;</a:t>
            </a:r>
          </a:p>
          <a:p>
            <a:r>
              <a:rPr lang="ru-RU" dirty="0"/>
              <a:t>подготовки документов типографского качества – издательские системы;</a:t>
            </a:r>
          </a:p>
          <a:p>
            <a:r>
              <a:rPr lang="ru-RU" dirty="0"/>
              <a:t>обработки табличных данных – табличные процессоры;</a:t>
            </a:r>
          </a:p>
          <a:p>
            <a:r>
              <a:rPr lang="ru-RU" dirty="0"/>
              <a:t>обработки массивов информации – системы управления базами данных. </a:t>
            </a:r>
          </a:p>
        </p:txBody>
      </p:sp>
      <p:sp>
        <p:nvSpPr>
          <p:cNvPr id="4" name="Управляющая кнопка: в начало 3">
            <a:hlinkClick r:id="rId2" action="ppaction://hlinksldjump" highlightClick="1"/>
          </p:cNvPr>
          <p:cNvSpPr/>
          <p:nvPr/>
        </p:nvSpPr>
        <p:spPr>
          <a:xfrm>
            <a:off x="332509" y="367210"/>
            <a:ext cx="1136073" cy="718129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1083636" y="5860539"/>
            <a:ext cx="766619" cy="47560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10123055" y="5860540"/>
            <a:ext cx="803563" cy="47560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15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6502" y="874006"/>
            <a:ext cx="10820400" cy="1293028"/>
          </a:xfrm>
        </p:spPr>
        <p:txBody>
          <a:bodyPr/>
          <a:lstStyle/>
          <a:p>
            <a:pPr algn="ctr"/>
            <a:r>
              <a:rPr lang="ru-RU" dirty="0"/>
              <a:t>ПО для работы с текстом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884218"/>
            <a:ext cx="10820400" cy="459970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Текстовые редакторы – для редактирования текстовых документов без оформления</a:t>
            </a:r>
          </a:p>
          <a:p>
            <a:r>
              <a:rPr lang="ru-RU" dirty="0"/>
              <a:t>     Блокнот – файлы *.</a:t>
            </a:r>
            <a:r>
              <a:rPr lang="en-US" dirty="0"/>
              <a:t>txt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Текстовые </a:t>
            </a:r>
            <a:r>
              <a:rPr lang="ru-RU" dirty="0"/>
              <a:t>процессоры – для редактирования текстовых документов</a:t>
            </a:r>
          </a:p>
          <a:p>
            <a:r>
              <a:rPr lang="ru-RU" dirty="0"/>
              <a:t>       </a:t>
            </a:r>
            <a:r>
              <a:rPr lang="en-US" dirty="0"/>
              <a:t>WordPad – </a:t>
            </a:r>
            <a:r>
              <a:rPr lang="ru-RU" dirty="0"/>
              <a:t>файлы *.</a:t>
            </a:r>
            <a:r>
              <a:rPr lang="en-US" dirty="0"/>
              <a:t>doc (</a:t>
            </a:r>
            <a:r>
              <a:rPr lang="ru-RU" dirty="0"/>
              <a:t>текст + рисунки) </a:t>
            </a:r>
          </a:p>
          <a:p>
            <a:r>
              <a:rPr lang="ru-RU" dirty="0"/>
              <a:t>       </a:t>
            </a:r>
            <a:r>
              <a:rPr lang="en-US" dirty="0"/>
              <a:t>Word – </a:t>
            </a:r>
            <a:r>
              <a:rPr lang="ru-RU" dirty="0"/>
              <a:t>файлы *.</a:t>
            </a:r>
            <a:r>
              <a:rPr lang="en-US" dirty="0"/>
              <a:t>doc, *.</a:t>
            </a:r>
            <a:r>
              <a:rPr lang="en-US" dirty="0" err="1"/>
              <a:t>docx</a:t>
            </a:r>
            <a:r>
              <a:rPr lang="en-US" dirty="0"/>
              <a:t> (</a:t>
            </a:r>
            <a:r>
              <a:rPr lang="ru-RU" dirty="0"/>
              <a:t>текст + рисунки +   </a:t>
            </a:r>
            <a:br>
              <a:rPr lang="ru-RU" dirty="0"/>
            </a:br>
            <a:r>
              <a:rPr lang="ru-RU" dirty="0"/>
              <a:t>     таблицы + автофигуры + диаграммы …)</a:t>
            </a:r>
          </a:p>
          <a:p>
            <a:r>
              <a:rPr lang="ru-RU" dirty="0"/>
              <a:t>       </a:t>
            </a:r>
            <a:r>
              <a:rPr lang="en-US" dirty="0"/>
              <a:t>OpenOffice Writer – </a:t>
            </a:r>
            <a:r>
              <a:rPr lang="ru-RU" dirty="0"/>
              <a:t>файлы *.</a:t>
            </a:r>
            <a:r>
              <a:rPr lang="en-US" dirty="0" err="1"/>
              <a:t>odt</a:t>
            </a:r>
            <a:r>
              <a:rPr lang="en-US" dirty="0"/>
              <a:t> – </a:t>
            </a:r>
            <a:r>
              <a:rPr lang="ru-RU" dirty="0"/>
              <a:t>бесплатно</a:t>
            </a:r>
            <a:br>
              <a:rPr lang="ru-RU" dirty="0"/>
            </a:br>
            <a:r>
              <a:rPr lang="ru-RU" dirty="0"/>
              <a:t>     </a:t>
            </a:r>
            <a:r>
              <a:rPr lang="en-US" dirty="0"/>
              <a:t>openoffice.org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034" y="4442825"/>
            <a:ext cx="452183" cy="4661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007" y="2577694"/>
            <a:ext cx="377985" cy="5364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3586" y="3990521"/>
            <a:ext cx="319631" cy="394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223" y="5162086"/>
            <a:ext cx="445602" cy="445508"/>
          </a:xfrm>
          <a:prstGeom prst="rect">
            <a:avLst/>
          </a:prstGeom>
        </p:spPr>
      </p:pic>
      <p:sp>
        <p:nvSpPr>
          <p:cNvPr id="8" name="Управляющая кнопка: в начало 7">
            <a:hlinkClick r:id="rId6" action="ppaction://hlinksldjump" highlightClick="1"/>
          </p:cNvPr>
          <p:cNvSpPr/>
          <p:nvPr/>
        </p:nvSpPr>
        <p:spPr>
          <a:xfrm>
            <a:off x="482883" y="289544"/>
            <a:ext cx="974248" cy="628072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10880436" y="5652655"/>
            <a:ext cx="826466" cy="47105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hlinkshowjump?jump=previousslide" highlightClick="1"/>
          </p:cNvPr>
          <p:cNvSpPr/>
          <p:nvPr/>
        </p:nvSpPr>
        <p:spPr>
          <a:xfrm>
            <a:off x="9839225" y="5652655"/>
            <a:ext cx="840509" cy="47105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95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377" y="448640"/>
            <a:ext cx="10820400" cy="12768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 для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обработки </a:t>
            </a:r>
            <a:r>
              <a:rPr lang="ru-RU" dirty="0"/>
              <a:t>изображений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514763"/>
            <a:ext cx="10820400" cy="51995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/>
              <a:t>Графические редакторы</a:t>
            </a:r>
          </a:p>
          <a:p>
            <a:pPr marL="0" indent="0">
              <a:buNone/>
            </a:pPr>
            <a:r>
              <a:rPr lang="ru-RU" dirty="0" smtClean="0"/>
              <a:t>Растровые редакторы:</a:t>
            </a:r>
            <a:endParaRPr lang="ru-RU" dirty="0"/>
          </a:p>
          <a:p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en-US" dirty="0" smtClean="0"/>
              <a:t>Paint </a:t>
            </a:r>
            <a:r>
              <a:rPr lang="en-US" dirty="0"/>
              <a:t>– </a:t>
            </a:r>
            <a:r>
              <a:rPr lang="ru-RU" dirty="0"/>
              <a:t>файлы *.</a:t>
            </a:r>
            <a:r>
              <a:rPr lang="en-US" dirty="0"/>
              <a:t>bmp (</a:t>
            </a:r>
            <a:r>
              <a:rPr lang="ru-RU" dirty="0"/>
              <a:t>также *.</a:t>
            </a:r>
            <a:r>
              <a:rPr lang="en-US" dirty="0"/>
              <a:t>gif, *.jpg) </a:t>
            </a:r>
          </a:p>
          <a:p>
            <a:r>
              <a:rPr lang="en-US" dirty="0"/>
              <a:t> </a:t>
            </a:r>
            <a:r>
              <a:rPr lang="ru-RU" dirty="0" smtClean="0"/>
              <a:t>      </a:t>
            </a:r>
            <a:r>
              <a:rPr lang="en-US" dirty="0" smtClean="0"/>
              <a:t>Adobe </a:t>
            </a:r>
            <a:r>
              <a:rPr lang="en-US" dirty="0"/>
              <a:t>Photoshop – </a:t>
            </a:r>
            <a:r>
              <a:rPr lang="ru-RU" dirty="0"/>
              <a:t>файлы *.</a:t>
            </a:r>
            <a:r>
              <a:rPr lang="en-US" dirty="0" err="1"/>
              <a:t>psd</a:t>
            </a:r>
            <a:r>
              <a:rPr lang="en-US" dirty="0"/>
              <a:t>  www.adobe.com </a:t>
            </a:r>
          </a:p>
          <a:p>
            <a:r>
              <a:rPr lang="en-US" dirty="0"/>
              <a:t> </a:t>
            </a:r>
            <a:r>
              <a:rPr lang="ru-RU" dirty="0" smtClean="0"/>
              <a:t>      </a:t>
            </a:r>
            <a:r>
              <a:rPr lang="en-US" dirty="0" smtClean="0"/>
              <a:t>Gimp </a:t>
            </a:r>
            <a:r>
              <a:rPr lang="en-US" dirty="0"/>
              <a:t>– </a:t>
            </a:r>
            <a:r>
              <a:rPr lang="ru-RU" dirty="0"/>
              <a:t>бесплатно </a:t>
            </a:r>
            <a:r>
              <a:rPr lang="en-US" dirty="0"/>
              <a:t>www.gimp.org </a:t>
            </a:r>
          </a:p>
          <a:p>
            <a:r>
              <a:rPr lang="en-US" dirty="0"/>
              <a:t> </a:t>
            </a:r>
            <a:r>
              <a:rPr lang="ru-RU" dirty="0" smtClean="0"/>
              <a:t>       </a:t>
            </a:r>
            <a:r>
              <a:rPr lang="en-US" dirty="0" smtClean="0"/>
              <a:t>Paint.NET </a:t>
            </a:r>
            <a:r>
              <a:rPr lang="en-US" dirty="0"/>
              <a:t>– </a:t>
            </a:r>
            <a:r>
              <a:rPr lang="ru-RU" dirty="0"/>
              <a:t>бесплатно   </a:t>
            </a:r>
            <a:r>
              <a:rPr lang="en-US" dirty="0"/>
              <a:t>www.getpaint.net      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Векторные редакторы:</a:t>
            </a:r>
            <a:endParaRPr lang="ru-RU" dirty="0"/>
          </a:p>
          <a:p>
            <a:r>
              <a:rPr lang="ru-RU" dirty="0" smtClean="0"/>
              <a:t>         </a:t>
            </a:r>
            <a:r>
              <a:rPr lang="en-US" dirty="0" smtClean="0"/>
              <a:t>CorelDraw </a:t>
            </a:r>
            <a:r>
              <a:rPr lang="en-US" dirty="0"/>
              <a:t>– </a:t>
            </a:r>
            <a:r>
              <a:rPr lang="ru-RU" dirty="0"/>
              <a:t>файлы *.</a:t>
            </a:r>
            <a:r>
              <a:rPr lang="en-US" dirty="0" err="1"/>
              <a:t>cdr</a:t>
            </a:r>
            <a:r>
              <a:rPr lang="en-US" dirty="0"/>
              <a:t>  www.corel.com </a:t>
            </a:r>
          </a:p>
          <a:p>
            <a:r>
              <a:rPr lang="ru-RU" dirty="0" smtClean="0"/>
              <a:t>          </a:t>
            </a:r>
            <a:r>
              <a:rPr lang="en-US" dirty="0" smtClean="0"/>
              <a:t>Adobe </a:t>
            </a:r>
            <a:r>
              <a:rPr lang="en-US" dirty="0"/>
              <a:t>Illustrator – </a:t>
            </a:r>
            <a:r>
              <a:rPr lang="ru-RU" dirty="0"/>
              <a:t>файлы *.</a:t>
            </a:r>
            <a:r>
              <a:rPr lang="en-US" dirty="0" err="1"/>
              <a:t>ai</a:t>
            </a:r>
            <a:r>
              <a:rPr lang="en-US" dirty="0"/>
              <a:t>  www.adobe.com </a:t>
            </a:r>
          </a:p>
          <a:p>
            <a:r>
              <a:rPr lang="ru-RU" dirty="0" smtClean="0"/>
              <a:t>           </a:t>
            </a:r>
            <a:r>
              <a:rPr lang="en-US" dirty="0" err="1" smtClean="0"/>
              <a:t>Inkscape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ru-RU" dirty="0"/>
              <a:t>бесплатно  </a:t>
            </a:r>
            <a:r>
              <a:rPr lang="en-US" dirty="0"/>
              <a:t>www.inkscape.org</a:t>
            </a:r>
          </a:p>
          <a:p>
            <a:r>
              <a:rPr lang="ru-RU" dirty="0" smtClean="0"/>
              <a:t>          </a:t>
            </a:r>
            <a:r>
              <a:rPr lang="en-US" dirty="0" smtClean="0"/>
              <a:t>OpenOffice </a:t>
            </a:r>
            <a:r>
              <a:rPr lang="en-US" dirty="0"/>
              <a:t>Draw – </a:t>
            </a:r>
            <a:r>
              <a:rPr lang="ru-RU" dirty="0"/>
              <a:t>файлы *.</a:t>
            </a:r>
            <a:r>
              <a:rPr lang="en-US" dirty="0" err="1"/>
              <a:t>odg</a:t>
            </a:r>
            <a:r>
              <a:rPr lang="en-US" dirty="0"/>
              <a:t> – </a:t>
            </a:r>
            <a:r>
              <a:rPr lang="ru-RU" dirty="0"/>
              <a:t>бесплатно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61" y="2461648"/>
            <a:ext cx="367257" cy="469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961" y="2970189"/>
            <a:ext cx="450384" cy="434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961" y="3443562"/>
            <a:ext cx="487645" cy="3155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81" y="3788552"/>
            <a:ext cx="449225" cy="4658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8540" y="5865465"/>
            <a:ext cx="475356" cy="4753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4216" y="6356548"/>
            <a:ext cx="370657" cy="375534"/>
          </a:xfrm>
          <a:prstGeom prst="rect">
            <a:avLst/>
          </a:prstGeom>
        </p:spPr>
      </p:pic>
      <p:sp>
        <p:nvSpPr>
          <p:cNvPr id="12" name="Управляющая кнопка: в начало 11">
            <a:hlinkClick r:id="rId8" action="ppaction://hlinksldjump" highlightClick="1"/>
          </p:cNvPr>
          <p:cNvSpPr/>
          <p:nvPr/>
        </p:nvSpPr>
        <p:spPr>
          <a:xfrm>
            <a:off x="398759" y="422308"/>
            <a:ext cx="873234" cy="618837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11009744" y="5835723"/>
            <a:ext cx="840511" cy="50042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правляющая кнопка: назад 13">
            <a:hlinkClick r:id="" action="ppaction://hlinkshowjump?jump=previousslide" highlightClick="1"/>
          </p:cNvPr>
          <p:cNvSpPr/>
          <p:nvPr/>
        </p:nvSpPr>
        <p:spPr>
          <a:xfrm>
            <a:off x="9975273" y="5835724"/>
            <a:ext cx="858982" cy="50042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4711" y="4984672"/>
            <a:ext cx="412280" cy="4277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2530" y="5428140"/>
            <a:ext cx="437310" cy="426644"/>
          </a:xfrm>
          <a:prstGeom prst="rect">
            <a:avLst/>
          </a:prstGeom>
        </p:spPr>
      </p:pic>
      <p:pic>
        <p:nvPicPr>
          <p:cNvPr id="1026" name="Picture 2" descr="Картинки по запросу &quot;компьютерная графика gif&quot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244516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7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753" y="628478"/>
            <a:ext cx="10820400" cy="1293028"/>
          </a:xfrm>
        </p:spPr>
        <p:txBody>
          <a:bodyPr/>
          <a:lstStyle/>
          <a:p>
            <a:pPr algn="ctr"/>
            <a:r>
              <a:rPr lang="ru-RU" dirty="0"/>
              <a:t>Прикладное ПО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542877"/>
            <a:ext cx="10820400" cy="479598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Редакторы </a:t>
            </a:r>
            <a:r>
              <a:rPr lang="ru-RU" b="1" dirty="0"/>
              <a:t>видео (файлы *.</a:t>
            </a:r>
            <a:r>
              <a:rPr lang="en-US" b="1" dirty="0" err="1"/>
              <a:t>avi</a:t>
            </a:r>
            <a:r>
              <a:rPr lang="en-US" b="1" dirty="0"/>
              <a:t>, *.mpg, *.</a:t>
            </a:r>
            <a:r>
              <a:rPr lang="en-US" b="1" dirty="0" err="1"/>
              <a:t>wmv</a:t>
            </a:r>
            <a:r>
              <a:rPr lang="en-US" b="1" dirty="0"/>
              <a:t>)</a:t>
            </a:r>
          </a:p>
          <a:p>
            <a:r>
              <a:rPr lang="ru-RU" dirty="0" smtClean="0"/>
              <a:t>       </a:t>
            </a:r>
            <a:r>
              <a:rPr lang="en-US" dirty="0" smtClean="0"/>
              <a:t>Movie </a:t>
            </a:r>
            <a:r>
              <a:rPr lang="en-US" dirty="0"/>
              <a:t>Maker (</a:t>
            </a:r>
            <a:r>
              <a:rPr lang="ru-RU" dirty="0"/>
              <a:t>в составе </a:t>
            </a:r>
            <a:r>
              <a:rPr lang="en-US" dirty="0"/>
              <a:t>Windows)</a:t>
            </a:r>
          </a:p>
          <a:p>
            <a:r>
              <a:rPr lang="ru-RU" dirty="0" smtClean="0"/>
              <a:t>       </a:t>
            </a:r>
            <a:r>
              <a:rPr lang="en-US" dirty="0" smtClean="0"/>
              <a:t>Pinnacle Studio</a:t>
            </a:r>
          </a:p>
          <a:p>
            <a:r>
              <a:rPr lang="ru-RU" dirty="0" smtClean="0"/>
              <a:t>       </a:t>
            </a:r>
            <a:r>
              <a:rPr lang="en-US" dirty="0" smtClean="0"/>
              <a:t>Adobe Premier               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Издательские </a:t>
            </a:r>
            <a:r>
              <a:rPr lang="ru-RU" b="1" dirty="0"/>
              <a:t>системы – для подготовки печатных материалов (газет, книг, буклетов)</a:t>
            </a:r>
          </a:p>
          <a:p>
            <a:r>
              <a:rPr lang="ru-RU" dirty="0" smtClean="0"/>
              <a:t>       </a:t>
            </a:r>
            <a:r>
              <a:rPr lang="en-US" dirty="0" smtClean="0"/>
              <a:t>Microsoft </a:t>
            </a:r>
            <a:r>
              <a:rPr lang="en-US" dirty="0"/>
              <a:t>Publisher</a:t>
            </a:r>
          </a:p>
          <a:p>
            <a:r>
              <a:rPr lang="ru-RU" dirty="0" smtClean="0"/>
              <a:t>       </a:t>
            </a:r>
            <a:r>
              <a:rPr lang="en-US" dirty="0" smtClean="0"/>
              <a:t>QuarkXPress   </a:t>
            </a:r>
            <a:r>
              <a:rPr lang="en-US" dirty="0"/>
              <a:t>www.quark.com </a:t>
            </a:r>
          </a:p>
          <a:p>
            <a:r>
              <a:rPr lang="ru-RU" dirty="0" smtClean="0"/>
              <a:t>        </a:t>
            </a:r>
            <a:r>
              <a:rPr lang="en-US" dirty="0" smtClean="0"/>
              <a:t>Adobe </a:t>
            </a:r>
            <a:r>
              <a:rPr lang="en-US" dirty="0"/>
              <a:t>InDesign   www.adobe.com</a:t>
            </a:r>
          </a:p>
          <a:p>
            <a:r>
              <a:rPr lang="ru-RU" dirty="0" smtClean="0"/>
              <a:t>        </a:t>
            </a:r>
            <a:r>
              <a:rPr lang="en-US" dirty="0" err="1" smtClean="0"/>
              <a:t>Scribus</a:t>
            </a:r>
            <a:r>
              <a:rPr lang="en-US" dirty="0" smtClean="0"/>
              <a:t>  </a:t>
            </a:r>
            <a:r>
              <a:rPr lang="en-US" dirty="0"/>
              <a:t>–  </a:t>
            </a:r>
            <a:r>
              <a:rPr lang="ru-RU" dirty="0"/>
              <a:t>бесплатно </a:t>
            </a:r>
            <a:r>
              <a:rPr lang="en-US" dirty="0"/>
              <a:t>http://www.scribus.net/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379" y="2070495"/>
            <a:ext cx="385730" cy="407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072" y="2477654"/>
            <a:ext cx="294343" cy="3147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110" y="2884813"/>
            <a:ext cx="429999" cy="4199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189" y="4352525"/>
            <a:ext cx="425662" cy="4490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381" y="4815336"/>
            <a:ext cx="389517" cy="3895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110" y="5305526"/>
            <a:ext cx="351741" cy="3517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4027" y="5728821"/>
            <a:ext cx="382315" cy="377708"/>
          </a:xfrm>
          <a:prstGeom prst="rect">
            <a:avLst/>
          </a:prstGeom>
        </p:spPr>
      </p:pic>
      <p:sp>
        <p:nvSpPr>
          <p:cNvPr id="11" name="Управляющая кнопка: в начало 10">
            <a:hlinkClick r:id="rId9" action="ppaction://hlinksldjump" highlightClick="1"/>
          </p:cNvPr>
          <p:cNvSpPr/>
          <p:nvPr/>
        </p:nvSpPr>
        <p:spPr>
          <a:xfrm>
            <a:off x="685800" y="443345"/>
            <a:ext cx="1078345" cy="674255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0982036" y="5800307"/>
            <a:ext cx="860464" cy="55431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9956800" y="5800307"/>
            <a:ext cx="914400" cy="55431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42036" y="1630159"/>
            <a:ext cx="2540000" cy="149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5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6434" y="493875"/>
            <a:ext cx="10820400" cy="1293028"/>
          </a:xfrm>
        </p:spPr>
        <p:txBody>
          <a:bodyPr/>
          <a:lstStyle/>
          <a:p>
            <a:pPr algn="ctr"/>
            <a:r>
              <a:rPr lang="ru-RU" dirty="0"/>
              <a:t>Офисное  ПО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523804"/>
            <a:ext cx="10820400" cy="488834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Электронные таблицы – для выполнения расчетов с табличными данными</a:t>
            </a:r>
          </a:p>
          <a:p>
            <a:r>
              <a:rPr lang="ru-RU" dirty="0" smtClean="0"/>
              <a:t>        </a:t>
            </a:r>
            <a:r>
              <a:rPr lang="en-US" dirty="0" smtClean="0"/>
              <a:t>Microsoft </a:t>
            </a:r>
            <a:r>
              <a:rPr lang="en-US" dirty="0"/>
              <a:t>Excel – </a:t>
            </a:r>
            <a:r>
              <a:rPr lang="ru-RU" dirty="0"/>
              <a:t>файлы *.</a:t>
            </a:r>
            <a:r>
              <a:rPr lang="en-US" dirty="0" err="1"/>
              <a:t>xls</a:t>
            </a:r>
            <a:r>
              <a:rPr lang="en-US" dirty="0"/>
              <a:t>, *.</a:t>
            </a:r>
            <a:r>
              <a:rPr lang="en-US" dirty="0" err="1"/>
              <a:t>xlsx</a:t>
            </a:r>
            <a:endParaRPr lang="en-US" dirty="0"/>
          </a:p>
          <a:p>
            <a:r>
              <a:rPr lang="ru-RU" dirty="0" smtClean="0"/>
              <a:t>        </a:t>
            </a:r>
            <a:r>
              <a:rPr lang="en-US" dirty="0" smtClean="0"/>
              <a:t>OpenOffice </a:t>
            </a:r>
            <a:r>
              <a:rPr lang="en-US" dirty="0" err="1"/>
              <a:t>Calc</a:t>
            </a:r>
            <a:r>
              <a:rPr lang="en-US" dirty="0"/>
              <a:t> – </a:t>
            </a:r>
            <a:r>
              <a:rPr lang="ru-RU" dirty="0"/>
              <a:t>файлы *.</a:t>
            </a:r>
            <a:r>
              <a:rPr lang="en-US" dirty="0" err="1"/>
              <a:t>ods</a:t>
            </a:r>
            <a:r>
              <a:rPr lang="en-US" dirty="0"/>
              <a:t> – </a:t>
            </a:r>
            <a:r>
              <a:rPr lang="ru-RU" dirty="0"/>
              <a:t>бесплатно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Системы </a:t>
            </a:r>
            <a:r>
              <a:rPr lang="ru-RU" dirty="0"/>
              <a:t>управления базами данных</a:t>
            </a:r>
          </a:p>
          <a:p>
            <a:r>
              <a:rPr lang="ru-RU" dirty="0" smtClean="0"/>
              <a:t>       </a:t>
            </a:r>
            <a:r>
              <a:rPr lang="en-US" dirty="0" smtClean="0"/>
              <a:t>Microsoft </a:t>
            </a:r>
            <a:r>
              <a:rPr lang="en-US" dirty="0"/>
              <a:t>Access – </a:t>
            </a:r>
            <a:r>
              <a:rPr lang="ru-RU" dirty="0"/>
              <a:t>файлы *.</a:t>
            </a:r>
            <a:r>
              <a:rPr lang="en-US" dirty="0" err="1"/>
              <a:t>mdb</a:t>
            </a:r>
            <a:r>
              <a:rPr lang="en-US" dirty="0"/>
              <a:t>, *.</a:t>
            </a:r>
            <a:r>
              <a:rPr lang="en-US" dirty="0" err="1"/>
              <a:t>accdb</a:t>
            </a:r>
            <a:endParaRPr lang="en-US" dirty="0"/>
          </a:p>
          <a:p>
            <a:r>
              <a:rPr lang="ru-RU" dirty="0" smtClean="0"/>
              <a:t>       </a:t>
            </a:r>
            <a:r>
              <a:rPr lang="en-US" dirty="0" smtClean="0"/>
              <a:t>OpenOffice </a:t>
            </a:r>
            <a:r>
              <a:rPr lang="en-US" dirty="0"/>
              <a:t>Base – </a:t>
            </a:r>
            <a:r>
              <a:rPr lang="ru-RU" dirty="0"/>
              <a:t>файлы *.</a:t>
            </a:r>
            <a:r>
              <a:rPr lang="en-US" dirty="0" err="1"/>
              <a:t>odb</a:t>
            </a:r>
            <a:r>
              <a:rPr lang="en-US" dirty="0"/>
              <a:t> – </a:t>
            </a:r>
            <a:r>
              <a:rPr lang="ru-RU" dirty="0"/>
              <a:t>бесплатно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Создание </a:t>
            </a:r>
            <a:r>
              <a:rPr lang="ru-RU" dirty="0"/>
              <a:t>презентаций</a:t>
            </a:r>
          </a:p>
          <a:p>
            <a:r>
              <a:rPr lang="ru-RU" dirty="0" smtClean="0"/>
              <a:t>        </a:t>
            </a:r>
            <a:r>
              <a:rPr lang="en-US" dirty="0" smtClean="0"/>
              <a:t>Microsoft </a:t>
            </a:r>
            <a:r>
              <a:rPr lang="en-US" dirty="0"/>
              <a:t>PowerPoint – </a:t>
            </a:r>
            <a:r>
              <a:rPr lang="ru-RU" dirty="0"/>
              <a:t>файлы *.</a:t>
            </a:r>
            <a:r>
              <a:rPr lang="en-US" dirty="0" err="1"/>
              <a:t>ppt</a:t>
            </a:r>
            <a:r>
              <a:rPr lang="en-US" dirty="0"/>
              <a:t>, *.</a:t>
            </a:r>
            <a:r>
              <a:rPr lang="en-US" dirty="0" err="1"/>
              <a:t>pptx</a:t>
            </a:r>
            <a:endParaRPr lang="en-US" dirty="0"/>
          </a:p>
          <a:p>
            <a:r>
              <a:rPr lang="ru-RU" dirty="0" smtClean="0"/>
              <a:t>        </a:t>
            </a:r>
            <a:r>
              <a:rPr lang="en-US" dirty="0" smtClean="0"/>
              <a:t>OpenOffice </a:t>
            </a:r>
            <a:r>
              <a:rPr lang="en-US" dirty="0"/>
              <a:t>Impress – </a:t>
            </a:r>
            <a:r>
              <a:rPr lang="ru-RU" dirty="0"/>
              <a:t>файлы *.</a:t>
            </a:r>
            <a:r>
              <a:rPr lang="en-US" dirty="0" err="1"/>
              <a:t>odp</a:t>
            </a:r>
            <a:r>
              <a:rPr lang="en-US" dirty="0"/>
              <a:t> – </a:t>
            </a:r>
            <a:r>
              <a:rPr lang="ru-RU" dirty="0"/>
              <a:t>бесплатно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886" y="1935364"/>
            <a:ext cx="428223" cy="4049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1886" y="2446230"/>
            <a:ext cx="370861" cy="370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661" y="3689719"/>
            <a:ext cx="401456" cy="4105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661" y="4166496"/>
            <a:ext cx="385547" cy="3855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947" y="5428574"/>
            <a:ext cx="442261" cy="4234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329" y="5880317"/>
            <a:ext cx="367074" cy="385898"/>
          </a:xfrm>
          <a:prstGeom prst="rect">
            <a:avLst/>
          </a:prstGeom>
        </p:spPr>
      </p:pic>
      <p:sp>
        <p:nvSpPr>
          <p:cNvPr id="10" name="Управляющая кнопка: в начало 9">
            <a:hlinkClick r:id="rId8" action="ppaction://hlinksldjump" highlightClick="1"/>
          </p:cNvPr>
          <p:cNvSpPr/>
          <p:nvPr/>
        </p:nvSpPr>
        <p:spPr>
          <a:xfrm>
            <a:off x="685800" y="424873"/>
            <a:ext cx="967509" cy="60960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11037455" y="5911273"/>
            <a:ext cx="951345" cy="609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назад 11">
            <a:hlinkClick r:id="" action="ppaction://hlinkshowjump?jump=previousslide" highlightClick="1"/>
          </p:cNvPr>
          <p:cNvSpPr/>
          <p:nvPr/>
        </p:nvSpPr>
        <p:spPr>
          <a:xfrm>
            <a:off x="10067636" y="5911272"/>
            <a:ext cx="905164" cy="609601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433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Фиолетовый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183</TotalTime>
  <Words>874</Words>
  <Application>Microsoft Office PowerPoint</Application>
  <PresentationFormat>Широкоэкранный</PresentationFormat>
  <Paragraphs>166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Century Gothic</vt:lpstr>
      <vt:lpstr>След самолета</vt:lpstr>
      <vt:lpstr>  Программное обеспечение  </vt:lpstr>
      <vt:lpstr>Содержание</vt:lpstr>
      <vt:lpstr>ОБЩИЕ ПОНЯТИЯ</vt:lpstr>
      <vt:lpstr>Классификация  программного обеспечения</vt:lpstr>
      <vt:lpstr>Классификация программного обеспечения</vt:lpstr>
      <vt:lpstr>ПО для работы с текстом </vt:lpstr>
      <vt:lpstr>ПО для  обработки изображений </vt:lpstr>
      <vt:lpstr>Прикладное ПО </vt:lpstr>
      <vt:lpstr>Офисное  ПО </vt:lpstr>
      <vt:lpstr>ПО для работы в Интернете </vt:lpstr>
      <vt:lpstr>Какие бывают программы</vt:lpstr>
      <vt:lpstr>Какие бывают программы</vt:lpstr>
      <vt:lpstr>Презентация PowerPoint</vt:lpstr>
      <vt:lpstr>Презентация PowerPoint</vt:lpstr>
      <vt:lpstr>Виды САПР</vt:lpstr>
      <vt:lpstr>Вспомогательные программы (утилиты)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Домик</dc:creator>
  <cp:lastModifiedBy>Администратор</cp:lastModifiedBy>
  <cp:revision>25</cp:revision>
  <dcterms:created xsi:type="dcterms:W3CDTF">2020-03-16T10:27:28Z</dcterms:created>
  <dcterms:modified xsi:type="dcterms:W3CDTF">2020-10-10T07:41:37Z</dcterms:modified>
</cp:coreProperties>
</file>